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443" r:id="rId3"/>
    <p:sldId id="263" r:id="rId4"/>
    <p:sldId id="450" r:id="rId5"/>
    <p:sldId id="451" r:id="rId6"/>
    <p:sldId id="378" r:id="rId7"/>
    <p:sldId id="395" r:id="rId8"/>
    <p:sldId id="452" r:id="rId9"/>
    <p:sldId id="396" r:id="rId10"/>
    <p:sldId id="404" r:id="rId11"/>
    <p:sldId id="399" r:id="rId12"/>
    <p:sldId id="270" r:id="rId13"/>
    <p:sldId id="453" r:id="rId14"/>
    <p:sldId id="393" r:id="rId15"/>
    <p:sldId id="398" r:id="rId16"/>
    <p:sldId id="454" r:id="rId17"/>
    <p:sldId id="455" r:id="rId18"/>
    <p:sldId id="456" r:id="rId19"/>
    <p:sldId id="457" r:id="rId20"/>
    <p:sldId id="458" r:id="rId21"/>
    <p:sldId id="459" r:id="rId22"/>
    <p:sldId id="460" r:id="rId23"/>
    <p:sldId id="316" r:id="rId2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98" autoAdjust="0"/>
    <p:restoredTop sz="89817" autoAdjust="0"/>
  </p:normalViewPr>
  <p:slideViewPr>
    <p:cSldViewPr snapToGrid="0">
      <p:cViewPr>
        <p:scale>
          <a:sx n="78" d="100"/>
          <a:sy n="78" d="100"/>
        </p:scale>
        <p:origin x="1240"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4" Type="http://schemas.openxmlformats.org/officeDocument/2006/relationships/oleObject" Target="file:///C:\Users\juan.concha\Documents\_PORCIVAL\Juntas%20Directivas\Mayo%2019%202016\Libro1.xlsx" TargetMode="External"/><Relationship Id="rId1" Type="http://schemas.microsoft.com/office/2011/relationships/chartStyle" Target="style1.xml"/><Relationship Id="rId2" Type="http://schemas.microsoft.com/office/2011/relationships/chartColorStyle" Target="colors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7566279694282"/>
          <c:y val="0.052773353734721"/>
          <c:w val="0.862433720305718"/>
          <c:h val="0.842064603325063"/>
        </c:manualLayout>
      </c:layout>
      <c:lineChart>
        <c:grouping val="stacked"/>
        <c:varyColors val="0"/>
        <c:ser>
          <c:idx val="0"/>
          <c:order val="0"/>
          <c:tx>
            <c:strRef>
              <c:f>Hoja1!$A$3</c:f>
              <c:strCache>
                <c:ptCount val="1"/>
                <c:pt idx="0">
                  <c:v>Maíz</c:v>
                </c:pt>
              </c:strCache>
            </c:strRef>
          </c:tx>
          <c:spPr>
            <a:ln w="50800"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Hoja1!$B$2:$G$2</c:f>
              <c:strCache>
                <c:ptCount val="6"/>
                <c:pt idx="0">
                  <c:v>Febrero</c:v>
                </c:pt>
                <c:pt idx="1">
                  <c:v>Marzo</c:v>
                </c:pt>
                <c:pt idx="2">
                  <c:v>Abril</c:v>
                </c:pt>
                <c:pt idx="3">
                  <c:v>Mayo</c:v>
                </c:pt>
                <c:pt idx="4">
                  <c:v>Junio</c:v>
                </c:pt>
                <c:pt idx="5">
                  <c:v>Julio</c:v>
                </c:pt>
              </c:strCache>
            </c:strRef>
          </c:cat>
          <c:val>
            <c:numRef>
              <c:f>Hoja1!$B$3:$G$3</c:f>
              <c:numCache>
                <c:formatCode>_-* #,##0\ _€_-;\-* #,##0\ _€_-;_-* "-"??\ _€_-;_-@_-</c:formatCode>
                <c:ptCount val="6"/>
                <c:pt idx="0">
                  <c:v>743.0</c:v>
                </c:pt>
                <c:pt idx="1">
                  <c:v>743.0</c:v>
                </c:pt>
                <c:pt idx="2">
                  <c:v>680.0</c:v>
                </c:pt>
                <c:pt idx="3">
                  <c:v>680.0</c:v>
                </c:pt>
                <c:pt idx="4">
                  <c:v>680.0</c:v>
                </c:pt>
                <c:pt idx="5">
                  <c:v>690.0</c:v>
                </c:pt>
              </c:numCache>
            </c:numRef>
          </c:val>
          <c:smooth val="1"/>
          <c:extLst xmlns:c16r2="http://schemas.microsoft.com/office/drawing/2015/06/chart">
            <c:ext xmlns:c16="http://schemas.microsoft.com/office/drawing/2014/chart" uri="{C3380CC4-5D6E-409C-BE32-E72D297353CC}">
              <c16:uniqueId val="{00000000-99FB-44AF-A68B-419FF2BED965}"/>
            </c:ext>
          </c:extLst>
        </c:ser>
        <c:dLbls>
          <c:showLegendKey val="0"/>
          <c:showVal val="0"/>
          <c:showCatName val="0"/>
          <c:showSerName val="0"/>
          <c:showPercent val="0"/>
          <c:showBubbleSize val="0"/>
        </c:dLbls>
        <c:marker val="1"/>
        <c:smooth val="0"/>
        <c:axId val="-2144498880"/>
        <c:axId val="-2144539536"/>
      </c:lineChart>
      <c:catAx>
        <c:axId val="-21444988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144539536"/>
        <c:crosses val="autoZero"/>
        <c:auto val="1"/>
        <c:lblAlgn val="ctr"/>
        <c:lblOffset val="100"/>
        <c:noMultiLvlLbl val="0"/>
      </c:catAx>
      <c:valAx>
        <c:axId val="-2144539536"/>
        <c:scaling>
          <c:orientation val="minMax"/>
        </c:scaling>
        <c:delete val="0"/>
        <c:axPos val="l"/>
        <c:numFmt formatCode="_-* #,##0\ _€_-;\-* #,##0\ _€_-;_-* &quot;-&quot;??\ _€_-;_-@_-"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144498880"/>
        <c:crosses val="autoZero"/>
        <c:crossBetween val="between"/>
      </c:valAx>
      <c:spPr>
        <a:noFill/>
        <a:ln w="25400">
          <a:noFill/>
        </a:ln>
        <a:effectLst/>
      </c:spPr>
    </c:plotArea>
    <c:plotVisOnly val="1"/>
    <c:dispBlanksAs val="gap"/>
    <c:showDLblsOverMax val="0"/>
  </c:chart>
  <c:spPr>
    <a:solidFill>
      <a:schemeClr val="bg1"/>
    </a:solidFill>
    <a:ln w="9525" cap="flat" cmpd="sng" algn="ctr">
      <a:noFill/>
      <a:round/>
    </a:ln>
    <a:effectLst/>
  </c:spPr>
  <c:txPr>
    <a:bodyPr/>
    <a:lstStyle/>
    <a:p>
      <a:pPr>
        <a:defRPr sz="140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E6D76F-BB48-494A-9D25-2D3D0BC1887A}" type="datetimeFigureOut">
              <a:rPr lang="es-CO" smtClean="0"/>
              <a:t>25/08/16</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A6C3F8-70AB-4627-8492-D50459910723}" type="slidenum">
              <a:rPr lang="es-CO" smtClean="0"/>
              <a:t>‹#›</a:t>
            </a:fld>
            <a:endParaRPr lang="es-CO"/>
          </a:p>
        </p:txBody>
      </p:sp>
    </p:spTree>
    <p:extLst>
      <p:ext uri="{BB962C8B-B14F-4D97-AF65-F5344CB8AC3E}">
        <p14:creationId xmlns:p14="http://schemas.microsoft.com/office/powerpoint/2010/main" val="1874052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en.wikipedia.org/wiki/United_State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Porcine epidemic diarrhea virus discovered in the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hlinkClick r:id="rId3"/>
              </a:rPr>
              <a:t> May 5, 2013 </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Consumers felt the effects of the viral disease in the form of higher prices for pork products</a:t>
            </a:r>
            <a:endParaRPr lang="en-US" dirty="0"/>
          </a:p>
        </p:txBody>
      </p:sp>
      <p:sp>
        <p:nvSpPr>
          <p:cNvPr id="4" name="Slide Number Placeholder 3"/>
          <p:cNvSpPr>
            <a:spLocks noGrp="1"/>
          </p:cNvSpPr>
          <p:nvPr>
            <p:ph type="sldNum" sz="quarter" idx="10"/>
          </p:nvPr>
        </p:nvSpPr>
        <p:spPr/>
        <p:txBody>
          <a:bodyPr/>
          <a:lstStyle/>
          <a:p>
            <a:fld id="{14A6C3F8-70AB-4627-8492-D50459910723}" type="slidenum">
              <a:rPr lang="es-CO" smtClean="0"/>
              <a:t>6</a:t>
            </a:fld>
            <a:endParaRPr lang="es-CO"/>
          </a:p>
        </p:txBody>
      </p:sp>
    </p:spTree>
    <p:extLst>
      <p:ext uri="{BB962C8B-B14F-4D97-AF65-F5344CB8AC3E}">
        <p14:creationId xmlns:p14="http://schemas.microsoft.com/office/powerpoint/2010/main" val="1238221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70% confident</a:t>
            </a:r>
            <a:endParaRPr lang="en-US" dirty="0"/>
          </a:p>
        </p:txBody>
      </p:sp>
      <p:sp>
        <p:nvSpPr>
          <p:cNvPr id="4" name="Slide Number Placeholder 3"/>
          <p:cNvSpPr>
            <a:spLocks noGrp="1"/>
          </p:cNvSpPr>
          <p:nvPr>
            <p:ph type="sldNum" sz="quarter" idx="10"/>
          </p:nvPr>
        </p:nvSpPr>
        <p:spPr/>
        <p:txBody>
          <a:bodyPr/>
          <a:lstStyle/>
          <a:p>
            <a:fld id="{14A6C3F8-70AB-4627-8492-D50459910723}" type="slidenum">
              <a:rPr lang="es-CO" smtClean="0"/>
              <a:t>20</a:t>
            </a:fld>
            <a:endParaRPr lang="es-CO"/>
          </a:p>
        </p:txBody>
      </p:sp>
    </p:spTree>
    <p:extLst>
      <p:ext uri="{BB962C8B-B14F-4D97-AF65-F5344CB8AC3E}">
        <p14:creationId xmlns:p14="http://schemas.microsoft.com/office/powerpoint/2010/main" val="613284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70% confident</a:t>
            </a:r>
            <a:endParaRPr lang="en-US"/>
          </a:p>
        </p:txBody>
      </p:sp>
      <p:sp>
        <p:nvSpPr>
          <p:cNvPr id="4" name="Slide Number Placeholder 3"/>
          <p:cNvSpPr>
            <a:spLocks noGrp="1"/>
          </p:cNvSpPr>
          <p:nvPr>
            <p:ph type="sldNum" sz="quarter" idx="10"/>
          </p:nvPr>
        </p:nvSpPr>
        <p:spPr/>
        <p:txBody>
          <a:bodyPr/>
          <a:lstStyle/>
          <a:p>
            <a:fld id="{14A6C3F8-70AB-4627-8492-D50459910723}" type="slidenum">
              <a:rPr lang="es-CO" smtClean="0"/>
              <a:t>21</a:t>
            </a:fld>
            <a:endParaRPr lang="es-CO"/>
          </a:p>
        </p:txBody>
      </p:sp>
    </p:spTree>
    <p:extLst>
      <p:ext uri="{BB962C8B-B14F-4D97-AF65-F5344CB8AC3E}">
        <p14:creationId xmlns:p14="http://schemas.microsoft.com/office/powerpoint/2010/main" val="219145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45EFBC39-142B-4186-B6D4-25D4D2810AF4}" type="datetimeFigureOut">
              <a:rPr lang="es-CO" smtClean="0"/>
              <a:t>25/08/16</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EDA81C24-E8CA-48C2-9C01-4E3B3AFBD8FE}" type="slidenum">
              <a:rPr lang="es-CO" smtClean="0"/>
              <a:t>‹#›</a:t>
            </a:fld>
            <a:endParaRPr lang="es-CO"/>
          </a:p>
        </p:txBody>
      </p:sp>
    </p:spTree>
    <p:extLst>
      <p:ext uri="{BB962C8B-B14F-4D97-AF65-F5344CB8AC3E}">
        <p14:creationId xmlns:p14="http://schemas.microsoft.com/office/powerpoint/2010/main" val="3202162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5EFBC39-142B-4186-B6D4-25D4D2810AF4}" type="datetimeFigureOut">
              <a:rPr lang="es-CO" smtClean="0"/>
              <a:t>25/08/16</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EDA81C24-E8CA-48C2-9C01-4E3B3AFBD8FE}" type="slidenum">
              <a:rPr lang="es-CO" smtClean="0"/>
              <a:t>‹#›</a:t>
            </a:fld>
            <a:endParaRPr lang="es-CO"/>
          </a:p>
        </p:txBody>
      </p:sp>
    </p:spTree>
    <p:extLst>
      <p:ext uri="{BB962C8B-B14F-4D97-AF65-F5344CB8AC3E}">
        <p14:creationId xmlns:p14="http://schemas.microsoft.com/office/powerpoint/2010/main" val="1503196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45EFBC39-142B-4186-B6D4-25D4D2810AF4}" type="datetimeFigureOut">
              <a:rPr lang="es-CO" smtClean="0"/>
              <a:t>25/08/16</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EDA81C24-E8CA-48C2-9C01-4E3B3AFBD8FE}" type="slidenum">
              <a:rPr lang="es-CO" smtClean="0"/>
              <a:t>‹#›</a:t>
            </a:fld>
            <a:endParaRPr lang="es-CO"/>
          </a:p>
        </p:txBody>
      </p:sp>
    </p:spTree>
    <p:extLst>
      <p:ext uri="{BB962C8B-B14F-4D97-AF65-F5344CB8AC3E}">
        <p14:creationId xmlns:p14="http://schemas.microsoft.com/office/powerpoint/2010/main" val="1500993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45EFBC39-142B-4186-B6D4-25D4D2810AF4}" type="datetimeFigureOut">
              <a:rPr lang="es-CO" smtClean="0"/>
              <a:t>25/08/16</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EDA81C24-E8CA-48C2-9C01-4E3B3AFBD8FE}" type="slidenum">
              <a:rPr lang="es-CO" smtClean="0"/>
              <a:t>‹#›</a:t>
            </a:fld>
            <a:endParaRPr lang="es-CO"/>
          </a:p>
        </p:txBody>
      </p:sp>
    </p:spTree>
    <p:extLst>
      <p:ext uri="{BB962C8B-B14F-4D97-AF65-F5344CB8AC3E}">
        <p14:creationId xmlns:p14="http://schemas.microsoft.com/office/powerpoint/2010/main" val="4170529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45EFBC39-142B-4186-B6D4-25D4D2810AF4}" type="datetimeFigureOut">
              <a:rPr lang="es-CO" smtClean="0"/>
              <a:t>25/08/16</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EDA81C24-E8CA-48C2-9C01-4E3B3AFBD8FE}" type="slidenum">
              <a:rPr lang="es-CO" smtClean="0"/>
              <a:t>‹#›</a:t>
            </a:fld>
            <a:endParaRPr lang="es-CO"/>
          </a:p>
        </p:txBody>
      </p:sp>
      <p:pic>
        <p:nvPicPr>
          <p:cNvPr id="6" name="Imagen 5"/>
          <p:cNvPicPr>
            <a:picLocks noChangeAspect="1"/>
          </p:cNvPicPr>
          <p:nvPr userDrawn="1"/>
        </p:nvPicPr>
        <p:blipFill rotWithShape="1">
          <a:blip r:embed="rId2"/>
          <a:srcRect l="43039" t="19850" r="19108" b="65215"/>
          <a:stretch/>
        </p:blipFill>
        <p:spPr>
          <a:xfrm>
            <a:off x="9612574" y="79033"/>
            <a:ext cx="2579426" cy="572183"/>
          </a:xfrm>
          <a:prstGeom prst="rect">
            <a:avLst/>
          </a:prstGeom>
        </p:spPr>
      </p:pic>
    </p:spTree>
    <p:extLst>
      <p:ext uri="{BB962C8B-B14F-4D97-AF65-F5344CB8AC3E}">
        <p14:creationId xmlns:p14="http://schemas.microsoft.com/office/powerpoint/2010/main" val="3789446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45EFBC39-142B-4186-B6D4-25D4D2810AF4}" type="datetimeFigureOut">
              <a:rPr lang="es-CO" smtClean="0"/>
              <a:t>25/08/16</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EDA81C24-E8CA-48C2-9C01-4E3B3AFBD8FE}" type="slidenum">
              <a:rPr lang="es-CO" smtClean="0"/>
              <a:t>‹#›</a:t>
            </a:fld>
            <a:endParaRPr lang="es-CO"/>
          </a:p>
        </p:txBody>
      </p:sp>
    </p:spTree>
    <p:extLst>
      <p:ext uri="{BB962C8B-B14F-4D97-AF65-F5344CB8AC3E}">
        <p14:creationId xmlns:p14="http://schemas.microsoft.com/office/powerpoint/2010/main" val="1401388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5EFBC39-142B-4186-B6D4-25D4D2810AF4}" type="datetimeFigureOut">
              <a:rPr lang="es-CO" smtClean="0"/>
              <a:t>25/08/16</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EDA81C24-E8CA-48C2-9C01-4E3B3AFBD8FE}" type="slidenum">
              <a:rPr lang="es-CO" smtClean="0"/>
              <a:t>‹#›</a:t>
            </a:fld>
            <a:endParaRPr lang="es-CO"/>
          </a:p>
        </p:txBody>
      </p:sp>
    </p:spTree>
    <p:extLst>
      <p:ext uri="{BB962C8B-B14F-4D97-AF65-F5344CB8AC3E}">
        <p14:creationId xmlns:p14="http://schemas.microsoft.com/office/powerpoint/2010/main" val="190939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45EFBC39-142B-4186-B6D4-25D4D2810AF4}" type="datetimeFigureOut">
              <a:rPr lang="es-CO" smtClean="0"/>
              <a:t>25/08/16</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EDA81C24-E8CA-48C2-9C01-4E3B3AFBD8FE}" type="slidenum">
              <a:rPr lang="es-CO" smtClean="0"/>
              <a:t>‹#›</a:t>
            </a:fld>
            <a:endParaRPr lang="es-CO"/>
          </a:p>
        </p:txBody>
      </p:sp>
    </p:spTree>
    <p:extLst>
      <p:ext uri="{BB962C8B-B14F-4D97-AF65-F5344CB8AC3E}">
        <p14:creationId xmlns:p14="http://schemas.microsoft.com/office/powerpoint/2010/main" val="2599808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45EFBC39-142B-4186-B6D4-25D4D2810AF4}" type="datetimeFigureOut">
              <a:rPr lang="es-CO" smtClean="0"/>
              <a:t>25/08/16</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EDA81C24-E8CA-48C2-9C01-4E3B3AFBD8FE}" type="slidenum">
              <a:rPr lang="es-CO" smtClean="0"/>
              <a:t>‹#›</a:t>
            </a:fld>
            <a:endParaRPr lang="es-CO"/>
          </a:p>
        </p:txBody>
      </p:sp>
    </p:spTree>
    <p:extLst>
      <p:ext uri="{BB962C8B-B14F-4D97-AF65-F5344CB8AC3E}">
        <p14:creationId xmlns:p14="http://schemas.microsoft.com/office/powerpoint/2010/main" val="2490880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45EFBC39-142B-4186-B6D4-25D4D2810AF4}" type="datetimeFigureOut">
              <a:rPr lang="es-CO" smtClean="0"/>
              <a:t>25/08/16</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EDA81C24-E8CA-48C2-9C01-4E3B3AFBD8FE}" type="slidenum">
              <a:rPr lang="es-CO" smtClean="0"/>
              <a:t>‹#›</a:t>
            </a:fld>
            <a:endParaRPr lang="es-CO"/>
          </a:p>
        </p:txBody>
      </p:sp>
    </p:spTree>
    <p:extLst>
      <p:ext uri="{BB962C8B-B14F-4D97-AF65-F5344CB8AC3E}">
        <p14:creationId xmlns:p14="http://schemas.microsoft.com/office/powerpoint/2010/main" val="3798328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5EFBC39-142B-4186-B6D4-25D4D2810AF4}" type="datetimeFigureOut">
              <a:rPr lang="es-CO" smtClean="0"/>
              <a:t>25/08/16</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EDA81C24-E8CA-48C2-9C01-4E3B3AFBD8FE}" type="slidenum">
              <a:rPr lang="es-CO" smtClean="0"/>
              <a:t>‹#›</a:t>
            </a:fld>
            <a:endParaRPr lang="es-CO"/>
          </a:p>
        </p:txBody>
      </p:sp>
    </p:spTree>
    <p:extLst>
      <p:ext uri="{BB962C8B-B14F-4D97-AF65-F5344CB8AC3E}">
        <p14:creationId xmlns:p14="http://schemas.microsoft.com/office/powerpoint/2010/main" val="147357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5EFBC39-142B-4186-B6D4-25D4D2810AF4}" type="datetimeFigureOut">
              <a:rPr lang="es-CO" smtClean="0"/>
              <a:t>25/08/16</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EDA81C24-E8CA-48C2-9C01-4E3B3AFBD8FE}" type="slidenum">
              <a:rPr lang="es-CO" smtClean="0"/>
              <a:t>‹#›</a:t>
            </a:fld>
            <a:endParaRPr lang="es-CO"/>
          </a:p>
        </p:txBody>
      </p:sp>
    </p:spTree>
    <p:extLst>
      <p:ext uri="{BB962C8B-B14F-4D97-AF65-F5344CB8AC3E}">
        <p14:creationId xmlns:p14="http://schemas.microsoft.com/office/powerpoint/2010/main" val="3267761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EFBC39-142B-4186-B6D4-25D4D2810AF4}" type="datetimeFigureOut">
              <a:rPr lang="es-CO" smtClean="0"/>
              <a:t>25/08/16</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A81C24-E8CA-48C2-9C01-4E3B3AFBD8FE}" type="slidenum">
              <a:rPr lang="es-CO" smtClean="0"/>
              <a:t>‹#›</a:t>
            </a:fld>
            <a:endParaRPr lang="es-CO"/>
          </a:p>
        </p:txBody>
      </p:sp>
    </p:spTree>
    <p:extLst>
      <p:ext uri="{BB962C8B-B14F-4D97-AF65-F5344CB8AC3E}">
        <p14:creationId xmlns:p14="http://schemas.microsoft.com/office/powerpoint/2010/main" val="33693834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soporcicultores.c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43039" t="19850" r="4896" b="15889"/>
          <a:stretch/>
        </p:blipFill>
        <p:spPr>
          <a:xfrm>
            <a:off x="2770496" y="1004435"/>
            <a:ext cx="7227161" cy="5015047"/>
          </a:xfrm>
          <a:prstGeom prst="rect">
            <a:avLst/>
          </a:prstGeom>
        </p:spPr>
      </p:pic>
      <p:sp>
        <p:nvSpPr>
          <p:cNvPr id="2" name="Rectangle 1"/>
          <p:cNvSpPr/>
          <p:nvPr/>
        </p:nvSpPr>
        <p:spPr>
          <a:xfrm>
            <a:off x="2770496" y="2230182"/>
            <a:ext cx="5227457" cy="369332"/>
          </a:xfrm>
          <a:prstGeom prst="rect">
            <a:avLst/>
          </a:prstGeom>
        </p:spPr>
        <p:txBody>
          <a:bodyPr wrap="none">
            <a:spAutoFit/>
          </a:bodyPr>
          <a:lstStyle/>
          <a:p>
            <a:r>
              <a:rPr lang="es-CO" dirty="0" smtClean="0">
                <a:solidFill>
                  <a:schemeClr val="tx1">
                    <a:lumMod val="50000"/>
                    <a:lumOff val="50000"/>
                  </a:schemeClr>
                </a:solidFill>
              </a:rPr>
              <a:t>Time Series Analysis on the Prices of Pork in Colombia</a:t>
            </a:r>
            <a:endParaRPr lang="es-CO" dirty="0">
              <a:solidFill>
                <a:schemeClr val="tx1">
                  <a:lumMod val="50000"/>
                  <a:lumOff val="50000"/>
                </a:schemeClr>
              </a:solidFill>
            </a:endParaRPr>
          </a:p>
        </p:txBody>
      </p:sp>
      <p:sp>
        <p:nvSpPr>
          <p:cNvPr id="3" name="Rectangle 2"/>
          <p:cNvSpPr/>
          <p:nvPr/>
        </p:nvSpPr>
        <p:spPr>
          <a:xfrm>
            <a:off x="4590847" y="6183477"/>
            <a:ext cx="1913985" cy="369332"/>
          </a:xfrm>
          <a:prstGeom prst="rect">
            <a:avLst/>
          </a:prstGeom>
        </p:spPr>
        <p:txBody>
          <a:bodyPr wrap="none">
            <a:spAutoFit/>
          </a:bodyPr>
          <a:lstStyle/>
          <a:p>
            <a:r>
              <a:rPr lang="es-CO" smtClean="0">
                <a:solidFill>
                  <a:schemeClr val="tx1">
                    <a:lumMod val="50000"/>
                    <a:lumOff val="50000"/>
                  </a:schemeClr>
                </a:solidFill>
              </a:rPr>
              <a:t>By Carlos Vallecilla</a:t>
            </a:r>
            <a:endParaRPr lang="es-CO" dirty="0">
              <a:solidFill>
                <a:schemeClr val="tx1">
                  <a:lumMod val="50000"/>
                  <a:lumOff val="50000"/>
                </a:schemeClr>
              </a:solidFill>
            </a:endParaRPr>
          </a:p>
        </p:txBody>
      </p:sp>
    </p:spTree>
    <p:extLst>
      <p:ext uri="{BB962C8B-B14F-4D97-AF65-F5344CB8AC3E}">
        <p14:creationId xmlns:p14="http://schemas.microsoft.com/office/powerpoint/2010/main" val="173911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0" y="0"/>
            <a:ext cx="10515600" cy="1015663"/>
          </a:xfrm>
          <a:prstGeom prst="rect">
            <a:avLst/>
          </a:prstGeom>
          <a:noFill/>
        </p:spPr>
        <p:txBody>
          <a:bodyPr wrap="square" rtlCol="0">
            <a:spAutoFit/>
          </a:bodyPr>
          <a:lstStyle/>
          <a:p>
            <a:pPr algn="ctr"/>
            <a:r>
              <a:rPr lang="es-CO" sz="6000" dirty="0" smtClean="0">
                <a:solidFill>
                  <a:schemeClr val="bg2">
                    <a:lumMod val="50000"/>
                  </a:schemeClr>
                </a:solidFill>
              </a:rPr>
              <a:t>Yellow Corn</a:t>
            </a:r>
            <a:endParaRPr lang="es-CO" sz="6000" dirty="0">
              <a:solidFill>
                <a:schemeClr val="bg2">
                  <a:lumMod val="50000"/>
                </a:schemeClr>
              </a:solidFill>
            </a:endParaRPr>
          </a:p>
        </p:txBody>
      </p:sp>
      <p:pic>
        <p:nvPicPr>
          <p:cNvPr id="4" name="Imagen 3"/>
          <p:cNvPicPr>
            <a:picLocks noChangeAspect="1"/>
          </p:cNvPicPr>
          <p:nvPr/>
        </p:nvPicPr>
        <p:blipFill rotWithShape="1">
          <a:blip r:embed="rId2"/>
          <a:srcRect l="22632" t="18914" r="22632" b="12226"/>
          <a:stretch/>
        </p:blipFill>
        <p:spPr>
          <a:xfrm>
            <a:off x="786059" y="1363579"/>
            <a:ext cx="7406754" cy="5261811"/>
          </a:xfrm>
          <a:prstGeom prst="rect">
            <a:avLst/>
          </a:prstGeom>
        </p:spPr>
      </p:pic>
      <p:pic>
        <p:nvPicPr>
          <p:cNvPr id="9" name="Picture 2" descr="http://cliparts.co/cliparts/rij/Krq/rijKrq6qT.png"/>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6526141" flipV="1">
            <a:off x="8704650" y="3687263"/>
            <a:ext cx="871894" cy="1129680"/>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8867882" y="2949713"/>
            <a:ext cx="2945723" cy="707886"/>
          </a:xfrm>
          <a:prstGeom prst="rect">
            <a:avLst/>
          </a:prstGeom>
          <a:noFill/>
        </p:spPr>
        <p:txBody>
          <a:bodyPr wrap="square" rtlCol="0">
            <a:spAutoFit/>
          </a:bodyPr>
          <a:lstStyle/>
          <a:p>
            <a:pPr algn="ctr"/>
            <a:r>
              <a:rPr lang="es-CO" sz="2000" dirty="0" smtClean="0">
                <a:solidFill>
                  <a:schemeClr val="bg2">
                    <a:lumMod val="50000"/>
                  </a:schemeClr>
                </a:solidFill>
              </a:rPr>
              <a:t>100% of the allowed is consumed by MAY</a:t>
            </a:r>
            <a:endParaRPr lang="es-CO" sz="2000" dirty="0">
              <a:solidFill>
                <a:schemeClr val="bg2">
                  <a:lumMod val="50000"/>
                </a:schemeClr>
              </a:solidFill>
            </a:endParaRPr>
          </a:p>
        </p:txBody>
      </p:sp>
    </p:spTree>
    <p:extLst>
      <p:ext uri="{BB962C8B-B14F-4D97-AF65-F5344CB8AC3E}">
        <p14:creationId xmlns:p14="http://schemas.microsoft.com/office/powerpoint/2010/main" val="125628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3665219" y="1694411"/>
            <a:ext cx="3185160" cy="461665"/>
          </a:xfrm>
          <a:prstGeom prst="rect">
            <a:avLst/>
          </a:prstGeom>
          <a:noFill/>
        </p:spPr>
        <p:txBody>
          <a:bodyPr wrap="square" rtlCol="0">
            <a:spAutoFit/>
          </a:bodyPr>
          <a:lstStyle/>
          <a:p>
            <a:pPr algn="ctr"/>
            <a:r>
              <a:rPr lang="es-CO" sz="2400" dirty="0" smtClean="0">
                <a:solidFill>
                  <a:schemeClr val="bg2">
                    <a:lumMod val="50000"/>
                  </a:schemeClr>
                </a:solidFill>
              </a:rPr>
              <a:t>Yellow Corn </a:t>
            </a:r>
            <a:r>
              <a:rPr lang="es-CO" sz="2400" dirty="0">
                <a:solidFill>
                  <a:schemeClr val="bg2">
                    <a:lumMod val="50000"/>
                  </a:schemeClr>
                </a:solidFill>
              </a:rPr>
              <a:t>(COP/Kg</a:t>
            </a:r>
            <a:r>
              <a:rPr lang="es-CO" sz="2400" dirty="0" smtClean="0">
                <a:solidFill>
                  <a:schemeClr val="bg2">
                    <a:lumMod val="50000"/>
                  </a:schemeClr>
                </a:solidFill>
              </a:rPr>
              <a:t>) </a:t>
            </a:r>
            <a:endParaRPr lang="es-CO" sz="2400" dirty="0">
              <a:solidFill>
                <a:schemeClr val="bg2">
                  <a:lumMod val="50000"/>
                </a:schemeClr>
              </a:solidFill>
            </a:endParaRPr>
          </a:p>
        </p:txBody>
      </p:sp>
      <p:sp>
        <p:nvSpPr>
          <p:cNvPr id="9" name="CuadroTexto 8"/>
          <p:cNvSpPr txBox="1"/>
          <p:nvPr/>
        </p:nvSpPr>
        <p:spPr>
          <a:xfrm>
            <a:off x="0" y="341005"/>
            <a:ext cx="10515600" cy="1015663"/>
          </a:xfrm>
          <a:prstGeom prst="rect">
            <a:avLst/>
          </a:prstGeom>
          <a:noFill/>
        </p:spPr>
        <p:txBody>
          <a:bodyPr wrap="square" rtlCol="0">
            <a:spAutoFit/>
          </a:bodyPr>
          <a:lstStyle/>
          <a:p>
            <a:pPr algn="ctr"/>
            <a:r>
              <a:rPr lang="es-CO" sz="6000" dirty="0" smtClean="0">
                <a:solidFill>
                  <a:schemeClr val="bg2">
                    <a:lumMod val="50000"/>
                  </a:schemeClr>
                </a:solidFill>
              </a:rPr>
              <a:t>Buying</a:t>
            </a:r>
            <a:endParaRPr lang="es-CO" sz="6000" dirty="0">
              <a:solidFill>
                <a:schemeClr val="bg2">
                  <a:lumMod val="50000"/>
                </a:schemeClr>
              </a:solidFill>
            </a:endParaRPr>
          </a:p>
        </p:txBody>
      </p:sp>
      <p:graphicFrame>
        <p:nvGraphicFramePr>
          <p:cNvPr id="10" name="Gráfico 9"/>
          <p:cNvGraphicFramePr>
            <a:graphicFrameLocks/>
          </p:cNvGraphicFramePr>
          <p:nvPr>
            <p:extLst>
              <p:ext uri="{D42A27DB-BD31-4B8C-83A1-F6EECF244321}">
                <p14:modId xmlns:p14="http://schemas.microsoft.com/office/powerpoint/2010/main" val="960664465"/>
              </p:ext>
            </p:extLst>
          </p:nvPr>
        </p:nvGraphicFramePr>
        <p:xfrm>
          <a:off x="2167958" y="2493819"/>
          <a:ext cx="6179683" cy="374092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4158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Graphic spid="10"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i.huffpost.com/gen/1221434/thumbs/o-PIGLET-facebook.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35657" y="1973760"/>
            <a:ext cx="6659965" cy="4435642"/>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1358196" y="1973760"/>
            <a:ext cx="5019152" cy="769441"/>
          </a:xfrm>
          <a:prstGeom prst="rect">
            <a:avLst/>
          </a:prstGeom>
          <a:noFill/>
        </p:spPr>
        <p:txBody>
          <a:bodyPr wrap="square" rtlCol="0">
            <a:spAutoFit/>
          </a:bodyPr>
          <a:lstStyle/>
          <a:p>
            <a:pPr algn="ctr"/>
            <a:r>
              <a:rPr lang="es-CO" sz="4400" smtClean="0">
                <a:solidFill>
                  <a:schemeClr val="tx1">
                    <a:lumMod val="50000"/>
                    <a:lumOff val="50000"/>
                  </a:schemeClr>
                </a:solidFill>
              </a:rPr>
              <a:t>Building the Model</a:t>
            </a:r>
            <a:endParaRPr lang="es-CO" sz="4400" dirty="0">
              <a:solidFill>
                <a:schemeClr val="tx1">
                  <a:lumMod val="50000"/>
                  <a:lumOff val="50000"/>
                </a:schemeClr>
              </a:solidFill>
            </a:endParaRPr>
          </a:p>
        </p:txBody>
      </p:sp>
      <p:sp>
        <p:nvSpPr>
          <p:cNvPr id="2" name="Rectangle 1"/>
          <p:cNvSpPr/>
          <p:nvPr/>
        </p:nvSpPr>
        <p:spPr>
          <a:xfrm>
            <a:off x="1676400" y="3160528"/>
            <a:ext cx="6096000" cy="1754326"/>
          </a:xfrm>
          <a:prstGeom prst="rect">
            <a:avLst/>
          </a:prstGeom>
        </p:spPr>
        <p:txBody>
          <a:bodyPr>
            <a:spAutoFit/>
          </a:bodyPr>
          <a:lstStyle/>
          <a:p>
            <a:r>
              <a:rPr lang="en-US" dirty="0" smtClean="0">
                <a:solidFill>
                  <a:srgbClr val="C00000"/>
                </a:solidFill>
                <a:latin typeface="Arial" charset="0"/>
                <a:ea typeface="Arial" charset="0"/>
                <a:cs typeface="Arial" charset="0"/>
              </a:rPr>
              <a:t>WARNING: </a:t>
            </a:r>
          </a:p>
          <a:p>
            <a:r>
              <a:rPr lang="en-US" dirty="0" smtClean="0">
                <a:solidFill>
                  <a:srgbClr val="C00000"/>
                </a:solidFill>
                <a:latin typeface="Arial" charset="0"/>
                <a:ea typeface="Arial" charset="0"/>
                <a:cs typeface="Arial" charset="0"/>
              </a:rPr>
              <a:t>Time </a:t>
            </a:r>
            <a:r>
              <a:rPr lang="en-US" dirty="0">
                <a:solidFill>
                  <a:srgbClr val="C00000"/>
                </a:solidFill>
                <a:latin typeface="Arial" charset="0"/>
                <a:ea typeface="Arial" charset="0"/>
                <a:cs typeface="Arial" charset="0"/>
              </a:rPr>
              <a:t>series modelling and ARIMA forecasting are scientific ways to predict the future. However, you must keep in mind that these scientific techniques are also not immune to force fitting and human biases</a:t>
            </a:r>
            <a:r>
              <a:rPr lang="en-US" dirty="0" smtClean="0">
                <a:solidFill>
                  <a:srgbClr val="C00000"/>
                </a:solidFill>
                <a:latin typeface="Arial" charset="0"/>
                <a:ea typeface="Arial" charset="0"/>
                <a:cs typeface="Arial" charset="0"/>
              </a:rPr>
              <a:t>.</a:t>
            </a:r>
          </a:p>
          <a:p>
            <a:r>
              <a:rPr lang="en-US" dirty="0" smtClean="0">
                <a:solidFill>
                  <a:srgbClr val="C00000"/>
                </a:solidFill>
                <a:latin typeface="Arial" charset="0"/>
                <a:ea typeface="Arial" charset="0"/>
                <a:cs typeface="Arial" charset="0"/>
              </a:rPr>
              <a:t>Example : White Noise</a:t>
            </a:r>
          </a:p>
        </p:txBody>
      </p:sp>
    </p:spTree>
    <p:extLst>
      <p:ext uri="{BB962C8B-B14F-4D97-AF65-F5344CB8AC3E}">
        <p14:creationId xmlns:p14="http://schemas.microsoft.com/office/powerpoint/2010/main" val="261245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flipH="1">
            <a:off x="1242802" y="1077686"/>
            <a:ext cx="10257557" cy="5262979"/>
          </a:xfrm>
          <a:prstGeom prst="rect">
            <a:avLst/>
          </a:prstGeom>
          <a:noFill/>
        </p:spPr>
        <p:txBody>
          <a:bodyPr wrap="square" rtlCol="0">
            <a:spAutoFit/>
          </a:bodyPr>
          <a:lstStyle/>
          <a:p>
            <a:r>
              <a:rPr lang="en-US" sz="2400" dirty="0">
                <a:solidFill>
                  <a:schemeClr val="tx1">
                    <a:lumMod val="50000"/>
                    <a:lumOff val="50000"/>
                  </a:schemeClr>
                </a:solidFill>
                <a:latin typeface="Arial" charset="0"/>
                <a:ea typeface="Arial" charset="0"/>
                <a:cs typeface="Arial" charset="0"/>
              </a:rPr>
              <a:t>Since all of the data I have collected have dates, this makes the project a Time Series(TS) problem</a:t>
            </a:r>
            <a:r>
              <a:rPr lang="en-US" sz="2400" dirty="0" smtClean="0">
                <a:solidFill>
                  <a:schemeClr val="tx1">
                    <a:lumMod val="50000"/>
                    <a:lumOff val="50000"/>
                  </a:schemeClr>
                </a:solidFill>
                <a:latin typeface="Arial" charset="0"/>
                <a:ea typeface="Arial" charset="0"/>
                <a:cs typeface="Arial" charset="0"/>
              </a:rPr>
              <a:t>.</a:t>
            </a:r>
          </a:p>
          <a:p>
            <a:endParaRPr lang="en-US" sz="2400" dirty="0" smtClean="0">
              <a:solidFill>
                <a:schemeClr val="tx1">
                  <a:lumMod val="50000"/>
                  <a:lumOff val="50000"/>
                </a:schemeClr>
              </a:solidFill>
              <a:latin typeface="Arial" charset="0"/>
              <a:ea typeface="Arial" charset="0"/>
              <a:cs typeface="Arial" charset="0"/>
            </a:endParaRPr>
          </a:p>
          <a:p>
            <a:r>
              <a:rPr lang="en-US" sz="2400" dirty="0">
                <a:solidFill>
                  <a:schemeClr val="tx1">
                    <a:lumMod val="50000"/>
                    <a:lumOff val="50000"/>
                  </a:schemeClr>
                </a:solidFill>
                <a:latin typeface="Arial" charset="0"/>
                <a:ea typeface="Arial" charset="0"/>
                <a:cs typeface="Arial" charset="0"/>
              </a:rPr>
              <a:t>Check Stationarity. A TS is said to be stationary if its statistical properties such as mean and variance remain constant over time</a:t>
            </a:r>
            <a:r>
              <a:rPr lang="en-US" sz="2400" dirty="0" smtClean="0">
                <a:solidFill>
                  <a:schemeClr val="tx1">
                    <a:lumMod val="50000"/>
                    <a:lumOff val="50000"/>
                  </a:schemeClr>
                </a:solidFill>
                <a:latin typeface="Arial" charset="0"/>
                <a:ea typeface="Arial" charset="0"/>
                <a:cs typeface="Arial" charset="0"/>
              </a:rPr>
              <a:t>.</a:t>
            </a:r>
          </a:p>
          <a:p>
            <a:endParaRPr lang="en-US" sz="2400" dirty="0" smtClean="0">
              <a:solidFill>
                <a:schemeClr val="tx1">
                  <a:lumMod val="50000"/>
                  <a:lumOff val="50000"/>
                </a:schemeClr>
              </a:solidFill>
              <a:latin typeface="Arial" charset="0"/>
              <a:ea typeface="Arial" charset="0"/>
              <a:cs typeface="Arial" charset="0"/>
            </a:endParaRPr>
          </a:p>
          <a:p>
            <a:r>
              <a:rPr lang="en-US" sz="2400" dirty="0">
                <a:solidFill>
                  <a:schemeClr val="tx1">
                    <a:lumMod val="50000"/>
                    <a:lumOff val="50000"/>
                  </a:schemeClr>
                </a:solidFill>
                <a:latin typeface="Arial" charset="0"/>
                <a:ea typeface="Arial" charset="0"/>
                <a:cs typeface="Arial" charset="0"/>
              </a:rPr>
              <a:t>Though stationarity assumption is taken in many TS models, almost none of practical time series are stationary</a:t>
            </a:r>
            <a:r>
              <a:rPr lang="en-US" sz="2400" dirty="0" smtClean="0">
                <a:solidFill>
                  <a:schemeClr val="tx1">
                    <a:lumMod val="50000"/>
                    <a:lumOff val="50000"/>
                  </a:schemeClr>
                </a:solidFill>
                <a:latin typeface="Arial" charset="0"/>
                <a:ea typeface="Arial" charset="0"/>
                <a:cs typeface="Arial" charset="0"/>
              </a:rPr>
              <a:t>.</a:t>
            </a:r>
          </a:p>
          <a:p>
            <a:endParaRPr lang="en-US" sz="2400" dirty="0" smtClean="0">
              <a:solidFill>
                <a:schemeClr val="tx1">
                  <a:lumMod val="50000"/>
                  <a:lumOff val="50000"/>
                </a:schemeClr>
              </a:solidFill>
              <a:latin typeface="Arial" charset="0"/>
              <a:ea typeface="Arial" charset="0"/>
              <a:cs typeface="Arial" charset="0"/>
            </a:endParaRPr>
          </a:p>
          <a:p>
            <a:r>
              <a:rPr lang="en-US" sz="2400" dirty="0">
                <a:solidFill>
                  <a:schemeClr val="tx1">
                    <a:lumMod val="50000"/>
                    <a:lumOff val="50000"/>
                  </a:schemeClr>
                </a:solidFill>
                <a:latin typeface="Arial" charset="0"/>
                <a:ea typeface="Arial" charset="0"/>
                <a:cs typeface="Arial" charset="0"/>
              </a:rPr>
              <a:t>If the Data obtained is not stationary, some transformations are needed</a:t>
            </a:r>
            <a:r>
              <a:rPr lang="en-US" sz="2400" dirty="0" smtClean="0">
                <a:solidFill>
                  <a:schemeClr val="tx1">
                    <a:lumMod val="50000"/>
                    <a:lumOff val="50000"/>
                  </a:schemeClr>
                </a:solidFill>
                <a:latin typeface="Arial" charset="0"/>
                <a:ea typeface="Arial" charset="0"/>
                <a:cs typeface="Arial" charset="0"/>
              </a:rPr>
              <a:t>.</a:t>
            </a:r>
          </a:p>
          <a:p>
            <a:endParaRPr lang="en-US" sz="2400" dirty="0" smtClean="0">
              <a:solidFill>
                <a:schemeClr val="tx1">
                  <a:lumMod val="50000"/>
                  <a:lumOff val="50000"/>
                </a:schemeClr>
              </a:solidFill>
              <a:latin typeface="Arial" charset="0"/>
              <a:ea typeface="Arial" charset="0"/>
              <a:cs typeface="Arial" charset="0"/>
            </a:endParaRPr>
          </a:p>
          <a:p>
            <a:r>
              <a:rPr lang="en-US" sz="2400" dirty="0">
                <a:solidFill>
                  <a:schemeClr val="tx1">
                    <a:lumMod val="50000"/>
                    <a:lumOff val="50000"/>
                  </a:schemeClr>
                </a:solidFill>
                <a:latin typeface="Arial" charset="0"/>
                <a:ea typeface="Arial" charset="0"/>
                <a:cs typeface="Arial" charset="0"/>
              </a:rPr>
              <a:t>The two mayor reasons why a model is non-stationary are because of trends (varying mean over time) and seasonality (variations at specific time-frames).</a:t>
            </a:r>
          </a:p>
        </p:txBody>
      </p:sp>
    </p:spTree>
    <p:extLst>
      <p:ext uri="{BB962C8B-B14F-4D97-AF65-F5344CB8AC3E}">
        <p14:creationId xmlns:p14="http://schemas.microsoft.com/office/powerpoint/2010/main" val="94553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7300"/>
            <a:ext cx="12192000" cy="5600700"/>
          </a:xfrm>
          <a:prstGeom prst="rect">
            <a:avLst/>
          </a:prstGeom>
        </p:spPr>
      </p:pic>
      <p:sp>
        <p:nvSpPr>
          <p:cNvPr id="3" name="Rectangle 2"/>
          <p:cNvSpPr/>
          <p:nvPr/>
        </p:nvSpPr>
        <p:spPr>
          <a:xfrm>
            <a:off x="495300" y="612082"/>
            <a:ext cx="11201400" cy="646331"/>
          </a:xfrm>
          <a:prstGeom prst="rect">
            <a:avLst/>
          </a:prstGeom>
        </p:spPr>
        <p:txBody>
          <a:bodyPr wrap="square">
            <a:spAutoFit/>
          </a:bodyPr>
          <a:lstStyle/>
          <a:p>
            <a:r>
              <a:rPr lang="en-US" dirty="0">
                <a:solidFill>
                  <a:schemeClr val="tx1">
                    <a:lumMod val="50000"/>
                    <a:lumOff val="50000"/>
                  </a:schemeClr>
                </a:solidFill>
                <a:latin typeface="Arial" charset="0"/>
                <a:ea typeface="Arial" charset="0"/>
                <a:cs typeface="Arial" charset="0"/>
              </a:rPr>
              <a:t>T</a:t>
            </a:r>
            <a:r>
              <a:rPr lang="en-US" dirty="0" smtClean="0">
                <a:solidFill>
                  <a:schemeClr val="tx1">
                    <a:lumMod val="50000"/>
                    <a:lumOff val="50000"/>
                  </a:schemeClr>
                </a:solidFill>
                <a:latin typeface="Arial" charset="0"/>
                <a:ea typeface="Arial" charset="0"/>
                <a:cs typeface="Arial" charset="0"/>
              </a:rPr>
              <a:t>his </a:t>
            </a:r>
            <a:r>
              <a:rPr lang="en-US" dirty="0">
                <a:solidFill>
                  <a:schemeClr val="tx1">
                    <a:lumMod val="50000"/>
                    <a:lumOff val="50000"/>
                  </a:schemeClr>
                </a:solidFill>
                <a:latin typeface="Arial" charset="0"/>
                <a:ea typeface="Arial" charset="0"/>
                <a:cs typeface="Arial" charset="0"/>
              </a:rPr>
              <a:t>series looks </a:t>
            </a:r>
            <a:r>
              <a:rPr lang="en-US" dirty="0" smtClean="0">
                <a:solidFill>
                  <a:schemeClr val="tx1">
                    <a:lumMod val="50000"/>
                    <a:lumOff val="50000"/>
                  </a:schemeClr>
                </a:solidFill>
                <a:latin typeface="Arial" charset="0"/>
                <a:ea typeface="Arial" charset="0"/>
                <a:cs typeface="Arial" charset="0"/>
              </a:rPr>
              <a:t>more stationary </a:t>
            </a:r>
            <a:r>
              <a:rPr lang="en-US" dirty="0">
                <a:solidFill>
                  <a:schemeClr val="tx1">
                    <a:lumMod val="50000"/>
                    <a:lumOff val="50000"/>
                  </a:schemeClr>
                </a:solidFill>
                <a:latin typeface="Arial" charset="0"/>
                <a:ea typeface="Arial" charset="0"/>
                <a:cs typeface="Arial" charset="0"/>
              </a:rPr>
              <a:t>on both mean and variance. This also gives us the clue that I or integrated part of our ARIMA model will be equal to 1 as 1st difference is making the series stationary. </a:t>
            </a:r>
          </a:p>
        </p:txBody>
      </p:sp>
    </p:spTree>
    <p:extLst>
      <p:ext uri="{BB962C8B-B14F-4D97-AF65-F5344CB8AC3E}">
        <p14:creationId xmlns:p14="http://schemas.microsoft.com/office/powerpoint/2010/main" val="6083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571500"/>
            <a:ext cx="10566400" cy="4441371"/>
          </a:xfrm>
          <a:prstGeom prst="rect">
            <a:avLst/>
          </a:prstGeom>
        </p:spPr>
      </p:pic>
      <p:sp>
        <p:nvSpPr>
          <p:cNvPr id="3" name="Rectángulo redondeado 5"/>
          <p:cNvSpPr/>
          <p:nvPr/>
        </p:nvSpPr>
        <p:spPr>
          <a:xfrm>
            <a:off x="6662058" y="2971798"/>
            <a:ext cx="1404258" cy="702129"/>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angle 3"/>
          <p:cNvSpPr/>
          <p:nvPr/>
        </p:nvSpPr>
        <p:spPr>
          <a:xfrm>
            <a:off x="1039586" y="5012871"/>
            <a:ext cx="10339614" cy="923330"/>
          </a:xfrm>
          <a:prstGeom prst="rect">
            <a:avLst/>
          </a:prstGeom>
        </p:spPr>
        <p:txBody>
          <a:bodyPr wrap="square">
            <a:spAutoFit/>
          </a:bodyPr>
          <a:lstStyle/>
          <a:p>
            <a:r>
              <a:rPr lang="en-US" dirty="0" smtClean="0">
                <a:solidFill>
                  <a:schemeClr val="tx1">
                    <a:lumMod val="50000"/>
                    <a:lumOff val="50000"/>
                  </a:schemeClr>
                </a:solidFill>
                <a:latin typeface="Arial" charset="0"/>
                <a:ea typeface="Arial" charset="0"/>
                <a:cs typeface="Arial" charset="0"/>
              </a:rPr>
              <a:t>There </a:t>
            </a:r>
            <a:r>
              <a:rPr lang="en-US" dirty="0">
                <a:solidFill>
                  <a:schemeClr val="tx1">
                    <a:lumMod val="50000"/>
                    <a:lumOff val="50000"/>
                  </a:schemeClr>
                </a:solidFill>
                <a:latin typeface="Arial" charset="0"/>
                <a:ea typeface="Arial" charset="0"/>
                <a:cs typeface="Arial" charset="0"/>
              </a:rPr>
              <a:t>is a seasonal component available </a:t>
            </a:r>
            <a:r>
              <a:rPr lang="en-US" dirty="0" smtClean="0">
                <a:solidFill>
                  <a:schemeClr val="tx1">
                    <a:lumMod val="50000"/>
                    <a:lumOff val="50000"/>
                  </a:schemeClr>
                </a:solidFill>
                <a:latin typeface="Arial" charset="0"/>
                <a:ea typeface="Arial" charset="0"/>
                <a:cs typeface="Arial" charset="0"/>
              </a:rPr>
              <a:t>at </a:t>
            </a:r>
            <a:r>
              <a:rPr lang="en-US" dirty="0">
                <a:solidFill>
                  <a:schemeClr val="tx1">
                    <a:lumMod val="50000"/>
                    <a:lumOff val="50000"/>
                  </a:schemeClr>
                </a:solidFill>
                <a:latin typeface="Arial" charset="0"/>
                <a:ea typeface="Arial" charset="0"/>
                <a:cs typeface="Arial" charset="0"/>
              </a:rPr>
              <a:t>the lag 52 (represented by spikes </a:t>
            </a:r>
            <a:r>
              <a:rPr lang="en-US" dirty="0" smtClean="0">
                <a:solidFill>
                  <a:schemeClr val="tx1">
                    <a:lumMod val="50000"/>
                    <a:lumOff val="50000"/>
                  </a:schemeClr>
                </a:solidFill>
                <a:latin typeface="Arial" charset="0"/>
                <a:ea typeface="Arial" charset="0"/>
                <a:cs typeface="Arial" charset="0"/>
              </a:rPr>
              <a:t>around </a:t>
            </a:r>
            <a:r>
              <a:rPr lang="en-US" dirty="0">
                <a:solidFill>
                  <a:schemeClr val="tx1">
                    <a:lumMod val="50000"/>
                    <a:lumOff val="50000"/>
                  </a:schemeClr>
                </a:solidFill>
                <a:latin typeface="Arial" charset="0"/>
                <a:ea typeface="Arial" charset="0"/>
                <a:cs typeface="Arial" charset="0"/>
              </a:rPr>
              <a:t>lag 52). This makes sense since we are analyzing monthly data that tends to have seasonality of 12 months (52 weeks) because of patterns in pork sales. </a:t>
            </a:r>
          </a:p>
        </p:txBody>
      </p:sp>
    </p:spTree>
    <p:extLst>
      <p:ext uri="{BB962C8B-B14F-4D97-AF65-F5344CB8AC3E}">
        <p14:creationId xmlns:p14="http://schemas.microsoft.com/office/powerpoint/2010/main" val="347269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1003300"/>
            <a:ext cx="10591800" cy="4851400"/>
          </a:xfrm>
          <a:prstGeom prst="rect">
            <a:avLst/>
          </a:prstGeom>
        </p:spPr>
      </p:pic>
    </p:spTree>
    <p:extLst>
      <p:ext uri="{BB962C8B-B14F-4D97-AF65-F5344CB8AC3E}">
        <p14:creationId xmlns:p14="http://schemas.microsoft.com/office/powerpoint/2010/main" val="7594969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09357" y="241050"/>
            <a:ext cx="6096000" cy="369332"/>
          </a:xfrm>
          <a:prstGeom prst="rect">
            <a:avLst/>
          </a:prstGeom>
        </p:spPr>
        <p:txBody>
          <a:bodyPr>
            <a:spAutoFit/>
          </a:bodyPr>
          <a:lstStyle/>
          <a:p>
            <a:r>
              <a:rPr lang="en-US" dirty="0" smtClean="0">
                <a:solidFill>
                  <a:schemeClr val="tx1">
                    <a:lumMod val="50000"/>
                    <a:lumOff val="50000"/>
                  </a:schemeClr>
                </a:solidFill>
                <a:latin typeface="Arial" charset="0"/>
                <a:ea typeface="Arial" charset="0"/>
                <a:cs typeface="Arial" charset="0"/>
              </a:rPr>
              <a:t>DECOMPOSITION GRAPH</a:t>
            </a:r>
            <a:endParaRPr lang="en-US" dirty="0">
              <a:solidFill>
                <a:schemeClr val="tx1">
                  <a:lumMod val="50000"/>
                  <a:lumOff val="50000"/>
                </a:schemeClr>
              </a:solidFill>
              <a:latin typeface="Arial" charset="0"/>
              <a:ea typeface="Arial" charset="0"/>
              <a:cs typeface="Arial"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321" y="1754233"/>
            <a:ext cx="7782560" cy="3657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671" y="1754233"/>
            <a:ext cx="374650" cy="3446780"/>
          </a:xfrm>
          <a:prstGeom prst="rect">
            <a:avLst/>
          </a:prstGeom>
        </p:spPr>
      </p:pic>
    </p:spTree>
    <p:extLst>
      <p:ext uri="{BB962C8B-B14F-4D97-AF65-F5344CB8AC3E}">
        <p14:creationId xmlns:p14="http://schemas.microsoft.com/office/powerpoint/2010/main" val="20169511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8006" y="1117067"/>
            <a:ext cx="6890550" cy="2349500"/>
          </a:xfrm>
          <a:prstGeom prst="rect">
            <a:avLst/>
          </a:prstGeom>
        </p:spPr>
      </p:pic>
      <p:sp>
        <p:nvSpPr>
          <p:cNvPr id="8" name="Rectangle 7"/>
          <p:cNvSpPr/>
          <p:nvPr/>
        </p:nvSpPr>
        <p:spPr>
          <a:xfrm>
            <a:off x="1409698" y="3774550"/>
            <a:ext cx="9742715" cy="830997"/>
          </a:xfrm>
          <a:prstGeom prst="rect">
            <a:avLst/>
          </a:prstGeom>
        </p:spPr>
        <p:txBody>
          <a:bodyPr wrap="square">
            <a:spAutoFit/>
          </a:bodyPr>
          <a:lstStyle/>
          <a:p>
            <a:r>
              <a:rPr lang="en-US" sz="2400" dirty="0">
                <a:solidFill>
                  <a:schemeClr val="tx1">
                    <a:lumMod val="50000"/>
                    <a:lumOff val="50000"/>
                  </a:schemeClr>
                </a:solidFill>
                <a:latin typeface="Arial" charset="0"/>
                <a:ea typeface="Arial" charset="0"/>
                <a:cs typeface="Arial" charset="0"/>
              </a:rPr>
              <a:t>Auto </a:t>
            </a:r>
            <a:r>
              <a:rPr lang="en-US" sz="2400" dirty="0" smtClean="0">
                <a:solidFill>
                  <a:schemeClr val="tx1">
                    <a:lumMod val="50000"/>
                    <a:lumOff val="50000"/>
                  </a:schemeClr>
                </a:solidFill>
                <a:latin typeface="Arial" charset="0"/>
                <a:ea typeface="Arial" charset="0"/>
                <a:cs typeface="Arial" charset="0"/>
              </a:rPr>
              <a:t>ARIMA </a:t>
            </a:r>
            <a:r>
              <a:rPr lang="en-US" sz="2400" dirty="0">
                <a:solidFill>
                  <a:schemeClr val="tx1">
                    <a:lumMod val="50000"/>
                    <a:lumOff val="50000"/>
                  </a:schemeClr>
                </a:solidFill>
                <a:latin typeface="Arial" charset="0"/>
                <a:ea typeface="Arial" charset="0"/>
                <a:cs typeface="Arial" charset="0"/>
              </a:rPr>
              <a:t>function in forecast package in R </a:t>
            </a:r>
            <a:r>
              <a:rPr lang="en-US" sz="2400" dirty="0" smtClean="0">
                <a:solidFill>
                  <a:schemeClr val="tx1">
                    <a:lumMod val="50000"/>
                    <a:lumOff val="50000"/>
                  </a:schemeClr>
                </a:solidFill>
                <a:latin typeface="Arial" charset="0"/>
                <a:ea typeface="Arial" charset="0"/>
                <a:cs typeface="Arial" charset="0"/>
              </a:rPr>
              <a:t>helped me </a:t>
            </a:r>
            <a:r>
              <a:rPr lang="en-US" sz="2400" dirty="0">
                <a:solidFill>
                  <a:schemeClr val="tx1">
                    <a:lumMod val="50000"/>
                    <a:lumOff val="50000"/>
                  </a:schemeClr>
                </a:solidFill>
                <a:latin typeface="Arial" charset="0"/>
                <a:ea typeface="Arial" charset="0"/>
                <a:cs typeface="Arial" charset="0"/>
              </a:rPr>
              <a:t>identify the best fit ARIMA </a:t>
            </a:r>
            <a:r>
              <a:rPr lang="en-US" sz="2400" dirty="0" smtClean="0">
                <a:solidFill>
                  <a:schemeClr val="tx1">
                    <a:lumMod val="50000"/>
                    <a:lumOff val="50000"/>
                  </a:schemeClr>
                </a:solidFill>
                <a:latin typeface="Arial" charset="0"/>
                <a:ea typeface="Arial" charset="0"/>
                <a:cs typeface="Arial" charset="0"/>
              </a:rPr>
              <a:t>model</a:t>
            </a:r>
            <a:endParaRPr lang="en-US" sz="2400" dirty="0">
              <a:solidFill>
                <a:schemeClr val="tx1">
                  <a:lumMod val="50000"/>
                  <a:lumOff val="50000"/>
                </a:schemeClr>
              </a:solidFill>
              <a:latin typeface="Arial" charset="0"/>
              <a:ea typeface="Arial" charset="0"/>
              <a:cs typeface="Arial" charset="0"/>
            </a:endParaRPr>
          </a:p>
        </p:txBody>
      </p:sp>
      <p:sp>
        <p:nvSpPr>
          <p:cNvPr id="9" name="Rectangle 8"/>
          <p:cNvSpPr/>
          <p:nvPr/>
        </p:nvSpPr>
        <p:spPr>
          <a:xfrm>
            <a:off x="1409697" y="4677086"/>
            <a:ext cx="9742715" cy="1200329"/>
          </a:xfrm>
          <a:prstGeom prst="rect">
            <a:avLst/>
          </a:prstGeom>
        </p:spPr>
        <p:txBody>
          <a:bodyPr wrap="square">
            <a:spAutoFit/>
          </a:bodyPr>
          <a:lstStyle/>
          <a:p>
            <a:r>
              <a:rPr lang="en-US" sz="2400" dirty="0">
                <a:solidFill>
                  <a:schemeClr val="tx1">
                    <a:lumMod val="50000"/>
                    <a:lumOff val="50000"/>
                  </a:schemeClr>
                </a:solidFill>
                <a:latin typeface="Arial" charset="0"/>
                <a:ea typeface="Calibri" charset="0"/>
                <a:cs typeface="Times New Roman" charset="0"/>
              </a:rPr>
              <a:t>The best fit model is selected based on </a:t>
            </a:r>
            <a:r>
              <a:rPr lang="en-US" sz="2400" dirty="0" err="1">
                <a:solidFill>
                  <a:schemeClr val="tx1">
                    <a:lumMod val="50000"/>
                    <a:lumOff val="50000"/>
                  </a:schemeClr>
                </a:solidFill>
                <a:latin typeface="Arial" charset="0"/>
                <a:ea typeface="Calibri" charset="0"/>
                <a:cs typeface="Times New Roman" charset="0"/>
              </a:rPr>
              <a:t>Akaike</a:t>
            </a:r>
            <a:r>
              <a:rPr lang="en-US" sz="2400" dirty="0">
                <a:solidFill>
                  <a:schemeClr val="tx1">
                    <a:lumMod val="50000"/>
                    <a:lumOff val="50000"/>
                  </a:schemeClr>
                </a:solidFill>
                <a:latin typeface="Arial" charset="0"/>
                <a:ea typeface="Calibri" charset="0"/>
                <a:cs typeface="Times New Roman" charset="0"/>
              </a:rPr>
              <a:t> Information Criterion (AIC) , and Bayesian Information Criterion (BIC) values. The idea is to choose a model with minimum AIC and BIC </a:t>
            </a:r>
            <a:r>
              <a:rPr lang="en-US" sz="2400" dirty="0" smtClean="0">
                <a:solidFill>
                  <a:schemeClr val="tx1">
                    <a:lumMod val="50000"/>
                    <a:lumOff val="50000"/>
                  </a:schemeClr>
                </a:solidFill>
                <a:latin typeface="Arial" charset="0"/>
                <a:ea typeface="Calibri" charset="0"/>
                <a:cs typeface="Times New Roman" charset="0"/>
              </a:rPr>
              <a:t>values. </a:t>
            </a:r>
            <a:endParaRPr lang="en-US" sz="2400" dirty="0">
              <a:solidFill>
                <a:schemeClr val="tx1">
                  <a:lumMod val="50000"/>
                  <a:lumOff val="50000"/>
                </a:schemeClr>
              </a:solidFill>
              <a:effectLst/>
              <a:latin typeface="Calibri" charset="0"/>
              <a:ea typeface="Calibri" charset="0"/>
              <a:cs typeface="Times New Roman" charset="0"/>
            </a:endParaRPr>
          </a:p>
        </p:txBody>
      </p:sp>
    </p:spTree>
    <p:extLst>
      <p:ext uri="{BB962C8B-B14F-4D97-AF65-F5344CB8AC3E}">
        <p14:creationId xmlns:p14="http://schemas.microsoft.com/office/powerpoint/2010/main" val="11185767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9293" y="809854"/>
            <a:ext cx="8392886" cy="646331"/>
          </a:xfrm>
          <a:prstGeom prst="rect">
            <a:avLst/>
          </a:prstGeom>
        </p:spPr>
        <p:txBody>
          <a:bodyPr wrap="square">
            <a:spAutoFit/>
          </a:bodyPr>
          <a:lstStyle/>
          <a:p>
            <a:r>
              <a:rPr lang="en-US" dirty="0">
                <a:solidFill>
                  <a:schemeClr val="tx1">
                    <a:lumMod val="50000"/>
                    <a:lumOff val="50000"/>
                  </a:schemeClr>
                </a:solidFill>
                <a:latin typeface="Arial" charset="0"/>
                <a:ea typeface="Calibri" charset="0"/>
                <a:cs typeface="Times New Roman" charset="0"/>
              </a:rPr>
              <a:t>The values of AIC and BIC for our best fit model developed in R </a:t>
            </a:r>
            <a:r>
              <a:rPr lang="en-US" dirty="0" smtClean="0">
                <a:solidFill>
                  <a:schemeClr val="tx1">
                    <a:lumMod val="50000"/>
                    <a:lumOff val="50000"/>
                  </a:schemeClr>
                </a:solidFill>
                <a:latin typeface="Arial" charset="0"/>
                <a:ea typeface="Calibri" charset="0"/>
                <a:cs typeface="Times New Roman" charset="0"/>
              </a:rPr>
              <a:t> and reproduced in python are:</a:t>
            </a:r>
            <a:endParaRPr lang="en-US" sz="1400" dirty="0">
              <a:solidFill>
                <a:schemeClr val="tx1">
                  <a:lumMod val="50000"/>
                  <a:lumOff val="50000"/>
                </a:schemeClr>
              </a:solidFill>
              <a:latin typeface="Calibri" charset="0"/>
              <a:ea typeface="Calibri" charset="0"/>
              <a:cs typeface="Times New Roman"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686" y="1606549"/>
            <a:ext cx="6896100" cy="3073400"/>
          </a:xfrm>
          <a:prstGeom prst="rect">
            <a:avLst/>
          </a:prstGeom>
        </p:spPr>
      </p:pic>
      <p:sp>
        <p:nvSpPr>
          <p:cNvPr id="10" name="Rectángulo redondeado 5"/>
          <p:cNvSpPr/>
          <p:nvPr/>
        </p:nvSpPr>
        <p:spPr>
          <a:xfrm>
            <a:off x="6482443" y="2736850"/>
            <a:ext cx="2563586" cy="734786"/>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angle 4"/>
          <p:cNvSpPr/>
          <p:nvPr/>
        </p:nvSpPr>
        <p:spPr>
          <a:xfrm>
            <a:off x="1599293" y="5065485"/>
            <a:ext cx="8392886" cy="923330"/>
          </a:xfrm>
          <a:prstGeom prst="rect">
            <a:avLst/>
          </a:prstGeom>
        </p:spPr>
        <p:txBody>
          <a:bodyPr wrap="square">
            <a:spAutoFit/>
          </a:bodyPr>
          <a:lstStyle/>
          <a:p>
            <a:r>
              <a:rPr lang="en-US" dirty="0" smtClean="0">
                <a:solidFill>
                  <a:schemeClr val="tx1">
                    <a:lumMod val="50000"/>
                    <a:lumOff val="50000"/>
                  </a:schemeClr>
                </a:solidFill>
                <a:latin typeface="Arial" charset="0"/>
                <a:ea typeface="Calibri" charset="0"/>
              </a:rPr>
              <a:t>The </a:t>
            </a:r>
            <a:r>
              <a:rPr lang="en-US" dirty="0">
                <a:solidFill>
                  <a:schemeClr val="tx1">
                    <a:lumMod val="50000"/>
                    <a:lumOff val="50000"/>
                  </a:schemeClr>
                </a:solidFill>
                <a:latin typeface="Arial" charset="0"/>
                <a:ea typeface="Calibri" charset="0"/>
              </a:rPr>
              <a:t>model has I (or integrated) component equal to 1. This represents differencing of order 1. Moreover, the best fit model has MA value of order 1. Also, there is seasonal MA with lag 52 of order 1.</a:t>
            </a:r>
            <a:r>
              <a:rPr lang="en-US" dirty="0">
                <a:solidFill>
                  <a:schemeClr val="tx1">
                    <a:lumMod val="50000"/>
                    <a:lumOff val="50000"/>
                  </a:schemeClr>
                </a:solidFill>
              </a:rPr>
              <a:t> </a:t>
            </a:r>
          </a:p>
        </p:txBody>
      </p:sp>
      <p:sp>
        <p:nvSpPr>
          <p:cNvPr id="11" name="Rectángulo redondeado 5"/>
          <p:cNvSpPr/>
          <p:nvPr/>
        </p:nvSpPr>
        <p:spPr>
          <a:xfrm>
            <a:off x="4005036" y="2377620"/>
            <a:ext cx="2477407" cy="359229"/>
          </a:xfrm>
          <a:prstGeom prst="round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38407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982632" y="1100960"/>
            <a:ext cx="11209363" cy="769441"/>
          </a:xfrm>
          <a:prstGeom prst="rect">
            <a:avLst/>
          </a:prstGeom>
          <a:noFill/>
        </p:spPr>
        <p:txBody>
          <a:bodyPr wrap="square" rtlCol="0">
            <a:spAutoFit/>
          </a:bodyPr>
          <a:lstStyle/>
          <a:p>
            <a:pPr marL="742950" indent="-742950">
              <a:buFont typeface="+mj-lt"/>
              <a:buAutoNum type="arabicPeriod"/>
            </a:pPr>
            <a:r>
              <a:rPr lang="es-CO" sz="4400" dirty="0" smtClean="0">
                <a:solidFill>
                  <a:schemeClr val="tx1">
                    <a:lumMod val="50000"/>
                    <a:lumOff val="50000"/>
                  </a:schemeClr>
                </a:solidFill>
              </a:rPr>
              <a:t>Introduction and Problem Statement</a:t>
            </a:r>
            <a:endParaRPr lang="es-CO" sz="4400" dirty="0">
              <a:solidFill>
                <a:schemeClr val="tx1">
                  <a:lumMod val="50000"/>
                  <a:lumOff val="50000"/>
                </a:schemeClr>
              </a:solidFill>
            </a:endParaRPr>
          </a:p>
        </p:txBody>
      </p:sp>
      <p:sp>
        <p:nvSpPr>
          <p:cNvPr id="6" name="CuadroTexto 5"/>
          <p:cNvSpPr txBox="1"/>
          <p:nvPr/>
        </p:nvSpPr>
        <p:spPr>
          <a:xfrm>
            <a:off x="982633" y="2397874"/>
            <a:ext cx="11209363" cy="769441"/>
          </a:xfrm>
          <a:prstGeom prst="rect">
            <a:avLst/>
          </a:prstGeom>
          <a:noFill/>
        </p:spPr>
        <p:txBody>
          <a:bodyPr wrap="square" rtlCol="0">
            <a:spAutoFit/>
          </a:bodyPr>
          <a:lstStyle/>
          <a:p>
            <a:pPr marL="742950" indent="-742950">
              <a:buFont typeface="+mj-lt"/>
              <a:buAutoNum type="arabicPeriod" startAt="2"/>
            </a:pPr>
            <a:r>
              <a:rPr lang="es-CO" sz="4400" dirty="0" smtClean="0">
                <a:solidFill>
                  <a:schemeClr val="tx1">
                    <a:lumMod val="50000"/>
                    <a:lumOff val="50000"/>
                  </a:schemeClr>
                </a:solidFill>
              </a:rPr>
              <a:t>EDA and Trends</a:t>
            </a:r>
            <a:endParaRPr lang="es-CO" sz="4400" dirty="0">
              <a:solidFill>
                <a:schemeClr val="tx1">
                  <a:lumMod val="50000"/>
                  <a:lumOff val="50000"/>
                </a:schemeClr>
              </a:solidFill>
            </a:endParaRPr>
          </a:p>
        </p:txBody>
      </p:sp>
      <p:sp>
        <p:nvSpPr>
          <p:cNvPr id="7" name="CuadroTexto 6"/>
          <p:cNvSpPr txBox="1"/>
          <p:nvPr/>
        </p:nvSpPr>
        <p:spPr>
          <a:xfrm>
            <a:off x="982632" y="3694788"/>
            <a:ext cx="11209363" cy="769441"/>
          </a:xfrm>
          <a:prstGeom prst="rect">
            <a:avLst/>
          </a:prstGeom>
          <a:noFill/>
        </p:spPr>
        <p:txBody>
          <a:bodyPr wrap="square" rtlCol="0">
            <a:spAutoFit/>
          </a:bodyPr>
          <a:lstStyle/>
          <a:p>
            <a:pPr marL="742950" indent="-742950">
              <a:buFont typeface="+mj-lt"/>
              <a:buAutoNum type="arabicPeriod" startAt="3"/>
            </a:pPr>
            <a:r>
              <a:rPr lang="es-CO" sz="4400" dirty="0" smtClean="0">
                <a:solidFill>
                  <a:schemeClr val="tx1">
                    <a:lumMod val="50000"/>
                    <a:lumOff val="50000"/>
                  </a:schemeClr>
                </a:solidFill>
              </a:rPr>
              <a:t>Building the model</a:t>
            </a:r>
            <a:endParaRPr lang="es-CO" sz="4400" dirty="0">
              <a:solidFill>
                <a:schemeClr val="tx1">
                  <a:lumMod val="50000"/>
                  <a:lumOff val="50000"/>
                </a:schemeClr>
              </a:solidFill>
            </a:endParaRPr>
          </a:p>
        </p:txBody>
      </p:sp>
      <p:sp>
        <p:nvSpPr>
          <p:cNvPr id="8" name="CuadroTexto 7"/>
          <p:cNvSpPr txBox="1"/>
          <p:nvPr/>
        </p:nvSpPr>
        <p:spPr>
          <a:xfrm>
            <a:off x="982637" y="4986861"/>
            <a:ext cx="11209363" cy="769441"/>
          </a:xfrm>
          <a:prstGeom prst="rect">
            <a:avLst/>
          </a:prstGeom>
          <a:noFill/>
        </p:spPr>
        <p:txBody>
          <a:bodyPr wrap="square" rtlCol="0">
            <a:spAutoFit/>
          </a:bodyPr>
          <a:lstStyle/>
          <a:p>
            <a:pPr marL="742950" indent="-742950">
              <a:buFont typeface="+mj-lt"/>
              <a:buAutoNum type="arabicPeriod" startAt="4"/>
            </a:pPr>
            <a:r>
              <a:rPr lang="es-CO" sz="4400" dirty="0" smtClean="0">
                <a:solidFill>
                  <a:schemeClr val="tx1">
                    <a:lumMod val="50000"/>
                    <a:lumOff val="50000"/>
                  </a:schemeClr>
                </a:solidFill>
              </a:rPr>
              <a:t>Results</a:t>
            </a:r>
            <a:endParaRPr lang="es-CO" sz="4400" dirty="0">
              <a:solidFill>
                <a:schemeClr val="tx1">
                  <a:lumMod val="50000"/>
                  <a:lumOff val="50000"/>
                </a:schemeClr>
              </a:solidFill>
            </a:endParaRPr>
          </a:p>
        </p:txBody>
      </p:sp>
    </p:spTree>
    <p:extLst>
      <p:ext uri="{BB962C8B-B14F-4D97-AF65-F5344CB8AC3E}">
        <p14:creationId xmlns:p14="http://schemas.microsoft.com/office/powerpoint/2010/main" val="416056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912" y="1208314"/>
            <a:ext cx="9550400" cy="4800600"/>
          </a:xfrm>
          <a:prstGeom prst="rect">
            <a:avLst/>
          </a:prstGeom>
        </p:spPr>
      </p:pic>
      <p:sp>
        <p:nvSpPr>
          <p:cNvPr id="4" name="Rectangle 3"/>
          <p:cNvSpPr/>
          <p:nvPr/>
        </p:nvSpPr>
        <p:spPr>
          <a:xfrm>
            <a:off x="5137576" y="500428"/>
            <a:ext cx="1895071" cy="707886"/>
          </a:xfrm>
          <a:prstGeom prst="rect">
            <a:avLst/>
          </a:prstGeom>
        </p:spPr>
        <p:txBody>
          <a:bodyPr wrap="none">
            <a:spAutoFit/>
          </a:bodyPr>
          <a:lstStyle/>
          <a:p>
            <a:r>
              <a:rPr lang="es-CO" sz="4000">
                <a:solidFill>
                  <a:schemeClr val="tx1">
                    <a:lumMod val="50000"/>
                    <a:lumOff val="50000"/>
                  </a:schemeClr>
                </a:solidFill>
                <a:latin typeface="Arial" charset="0"/>
                <a:ea typeface="Arial" charset="0"/>
                <a:cs typeface="Arial" charset="0"/>
              </a:rPr>
              <a:t>Results</a:t>
            </a:r>
            <a:endParaRPr lang="es-CO" sz="4000" dirty="0">
              <a:solidFill>
                <a:schemeClr val="tx1">
                  <a:lumMod val="50000"/>
                  <a:lumOff val="50000"/>
                </a:schemeClr>
              </a:solidFill>
              <a:latin typeface="Arial" charset="0"/>
              <a:ea typeface="Arial" charset="0"/>
              <a:cs typeface="Arial" charset="0"/>
            </a:endParaRPr>
          </a:p>
        </p:txBody>
      </p:sp>
    </p:spTree>
    <p:extLst>
      <p:ext uri="{BB962C8B-B14F-4D97-AF65-F5344CB8AC3E}">
        <p14:creationId xmlns:p14="http://schemas.microsoft.com/office/powerpoint/2010/main" val="2651429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79481" y="925677"/>
            <a:ext cx="3544561" cy="523220"/>
          </a:xfrm>
          <a:prstGeom prst="rect">
            <a:avLst/>
          </a:prstGeom>
        </p:spPr>
        <p:txBody>
          <a:bodyPr wrap="none">
            <a:spAutoFit/>
          </a:bodyPr>
          <a:lstStyle/>
          <a:p>
            <a:pPr algn="ctr"/>
            <a:r>
              <a:rPr lang="es-CO" sz="2800" dirty="0" smtClean="0">
                <a:solidFill>
                  <a:schemeClr val="bg2">
                    <a:lumMod val="50000"/>
                  </a:schemeClr>
                </a:solidFill>
                <a:latin typeface="Arial" charset="0"/>
                <a:ea typeface="Arial" charset="0"/>
                <a:cs typeface="Arial" charset="0"/>
              </a:rPr>
              <a:t>Evaluating the model</a:t>
            </a:r>
            <a:endParaRPr lang="es-CO" sz="2800" dirty="0">
              <a:solidFill>
                <a:schemeClr val="bg2">
                  <a:lumMod val="50000"/>
                </a:schemeClr>
              </a:solidFill>
              <a:latin typeface="Arial" charset="0"/>
              <a:ea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905968920"/>
              </p:ext>
            </p:extLst>
          </p:nvPr>
        </p:nvGraphicFramePr>
        <p:xfrm>
          <a:off x="1992083" y="2220683"/>
          <a:ext cx="7919358" cy="3151416"/>
        </p:xfrm>
        <a:graphic>
          <a:graphicData uri="http://schemas.openxmlformats.org/drawingml/2006/table">
            <a:tbl>
              <a:tblPr>
                <a:tableStyleId>{3C2FFA5D-87B4-456A-9821-1D502468CF0F}</a:tableStyleId>
              </a:tblPr>
              <a:tblGrid>
                <a:gridCol w="1053492"/>
                <a:gridCol w="1743712"/>
                <a:gridCol w="2228076"/>
                <a:gridCol w="1743712"/>
                <a:gridCol w="1150366"/>
              </a:tblGrid>
              <a:tr h="525236">
                <a:tc>
                  <a:txBody>
                    <a:bodyPr/>
                    <a:lstStyle/>
                    <a:p>
                      <a:pPr algn="ctr" fontAlgn="b"/>
                      <a:r>
                        <a:rPr lang="en-US" sz="1200" u="none" strike="noStrike">
                          <a:effectLst/>
                        </a:rPr>
                        <a:t>Date</a:t>
                      </a:r>
                      <a:endParaRPr lang="en-US" sz="1200" b="0" i="0" u="none" strike="noStrike">
                        <a:solidFill>
                          <a:srgbClr val="000000"/>
                        </a:solidFill>
                        <a:effectLst/>
                        <a:latin typeface="Calibri" charset="0"/>
                      </a:endParaRPr>
                    </a:p>
                  </a:txBody>
                  <a:tcPr marL="12700" marR="12700" marT="12700" marB="0" anchor="ctr"/>
                </a:tc>
                <a:tc>
                  <a:txBody>
                    <a:bodyPr/>
                    <a:lstStyle/>
                    <a:p>
                      <a:pPr algn="ctr" fontAlgn="b"/>
                      <a:r>
                        <a:rPr lang="en-US" sz="1200" u="none" strike="noStrike">
                          <a:effectLst/>
                        </a:rPr>
                        <a:t>Real National Price</a:t>
                      </a:r>
                      <a:endParaRPr lang="en-US" sz="1200" b="0" i="0" u="none" strike="noStrike">
                        <a:solidFill>
                          <a:srgbClr val="000000"/>
                        </a:solidFill>
                        <a:effectLst/>
                        <a:latin typeface="Calibri" charset="0"/>
                      </a:endParaRPr>
                    </a:p>
                  </a:txBody>
                  <a:tcPr marL="12700" marR="12700" marT="12700" marB="0" anchor="ctr"/>
                </a:tc>
                <a:tc>
                  <a:txBody>
                    <a:bodyPr/>
                    <a:lstStyle/>
                    <a:p>
                      <a:pPr algn="ctr" fontAlgn="b"/>
                      <a:r>
                        <a:rPr lang="en-US" sz="1200" u="none" strike="noStrike">
                          <a:effectLst/>
                        </a:rPr>
                        <a:t>Lower National Price</a:t>
                      </a:r>
                      <a:endParaRPr lang="en-US" sz="1200" b="0" i="0" u="none" strike="noStrike">
                        <a:solidFill>
                          <a:srgbClr val="000000"/>
                        </a:solidFill>
                        <a:effectLst/>
                        <a:latin typeface="Calibri" charset="0"/>
                      </a:endParaRPr>
                    </a:p>
                  </a:txBody>
                  <a:tcPr marL="12700" marR="12700" marT="12700" marB="0" anchor="ctr"/>
                </a:tc>
                <a:tc>
                  <a:txBody>
                    <a:bodyPr/>
                    <a:lstStyle/>
                    <a:p>
                      <a:pPr algn="ctr" fontAlgn="b"/>
                      <a:r>
                        <a:rPr lang="en-US" sz="1200" u="none" strike="noStrike">
                          <a:effectLst/>
                        </a:rPr>
                        <a:t>upper National Price</a:t>
                      </a:r>
                      <a:endParaRPr lang="en-US" sz="1200" b="0" i="0" u="none" strike="noStrike">
                        <a:solidFill>
                          <a:srgbClr val="000000"/>
                        </a:solidFill>
                        <a:effectLst/>
                        <a:latin typeface="Calibri" charset="0"/>
                      </a:endParaRPr>
                    </a:p>
                  </a:txBody>
                  <a:tcPr marL="12700" marR="12700" marT="12700" marB="0" anchor="ctr"/>
                </a:tc>
                <a:tc>
                  <a:txBody>
                    <a:bodyPr/>
                    <a:lstStyle/>
                    <a:p>
                      <a:pPr algn="ctr" fontAlgn="b"/>
                      <a:r>
                        <a:rPr lang="en-US" sz="1200" u="none" strike="noStrike">
                          <a:effectLst/>
                        </a:rPr>
                        <a:t>Within Range</a:t>
                      </a:r>
                      <a:endParaRPr lang="en-US" sz="1200" b="0" i="0" u="none" strike="noStrike">
                        <a:solidFill>
                          <a:srgbClr val="000000"/>
                        </a:solidFill>
                        <a:effectLst/>
                        <a:latin typeface="Calibri" charset="0"/>
                      </a:endParaRPr>
                    </a:p>
                  </a:txBody>
                  <a:tcPr marL="12700" marR="12700" marT="12700" marB="0" anchor="ctr"/>
                </a:tc>
              </a:tr>
              <a:tr h="525236">
                <a:tc>
                  <a:txBody>
                    <a:bodyPr/>
                    <a:lstStyle/>
                    <a:p>
                      <a:pPr algn="ctr" fontAlgn="b"/>
                      <a:r>
                        <a:rPr lang="bg-BG" sz="1200" u="none" strike="noStrike">
                          <a:effectLst/>
                        </a:rPr>
                        <a:t>7/22/16</a:t>
                      </a:r>
                      <a:endParaRPr lang="bg-BG" sz="1200" b="0" i="0" u="none" strike="noStrike">
                        <a:solidFill>
                          <a:srgbClr val="000000"/>
                        </a:solidFill>
                        <a:effectLst/>
                        <a:latin typeface="Calibri" charset="0"/>
                      </a:endParaRPr>
                    </a:p>
                  </a:txBody>
                  <a:tcPr marL="12700" marR="12700" marT="12700" marB="0" anchor="ctr"/>
                </a:tc>
                <a:tc>
                  <a:txBody>
                    <a:bodyPr/>
                    <a:lstStyle/>
                    <a:p>
                      <a:pPr algn="ctr" fontAlgn="b"/>
                      <a:r>
                        <a:rPr lang="is-IS" sz="1200" u="none" strike="noStrike">
                          <a:effectLst/>
                        </a:rPr>
                        <a:t>5734</a:t>
                      </a:r>
                      <a:endParaRPr lang="is-IS" sz="1200" b="0" i="0" u="none" strike="noStrike">
                        <a:solidFill>
                          <a:srgbClr val="000000"/>
                        </a:solidFill>
                        <a:effectLst/>
                        <a:latin typeface="Calibri" charset="0"/>
                      </a:endParaRPr>
                    </a:p>
                  </a:txBody>
                  <a:tcPr marL="12700" marR="12700" marT="12700" marB="0" anchor="ctr"/>
                </a:tc>
                <a:tc>
                  <a:txBody>
                    <a:bodyPr/>
                    <a:lstStyle/>
                    <a:p>
                      <a:pPr algn="ctr" fontAlgn="b"/>
                      <a:r>
                        <a:rPr lang="hr-HR" sz="1200" u="none" strike="noStrike">
                          <a:effectLst/>
                        </a:rPr>
                        <a:t>5748.938659</a:t>
                      </a:r>
                      <a:endParaRPr lang="hr-HR" sz="1200" b="0" i="0" u="none" strike="noStrike">
                        <a:solidFill>
                          <a:srgbClr val="000000"/>
                        </a:solidFill>
                        <a:effectLst/>
                        <a:latin typeface="Calibri" charset="0"/>
                      </a:endParaRPr>
                    </a:p>
                  </a:txBody>
                  <a:tcPr marL="12700" marR="12700" marT="12700" marB="0" anchor="ctr"/>
                </a:tc>
                <a:tc>
                  <a:txBody>
                    <a:bodyPr/>
                    <a:lstStyle/>
                    <a:p>
                      <a:pPr algn="ctr" fontAlgn="b"/>
                      <a:r>
                        <a:rPr lang="is-IS" sz="1200" u="none" strike="noStrike">
                          <a:effectLst/>
                        </a:rPr>
                        <a:t>5933.217343</a:t>
                      </a:r>
                      <a:endParaRPr lang="is-IS" sz="1200" b="0" i="0" u="none" strike="noStrike">
                        <a:solidFill>
                          <a:srgbClr val="000000"/>
                        </a:solidFill>
                        <a:effectLst/>
                        <a:latin typeface="Calibri" charset="0"/>
                      </a:endParaRPr>
                    </a:p>
                  </a:txBody>
                  <a:tcPr marL="12700" marR="12700" marT="12700" marB="0" anchor="ctr"/>
                </a:tc>
                <a:tc>
                  <a:txBody>
                    <a:bodyPr/>
                    <a:lstStyle/>
                    <a:p>
                      <a:pPr algn="ctr" fontAlgn="b"/>
                      <a:r>
                        <a:rPr lang="en-US" sz="1200" u="none" strike="noStrike">
                          <a:effectLst/>
                        </a:rPr>
                        <a:t>NO</a:t>
                      </a:r>
                      <a:endParaRPr lang="en-US" sz="1200" b="0" i="0" u="none" strike="noStrike">
                        <a:solidFill>
                          <a:srgbClr val="000000"/>
                        </a:solidFill>
                        <a:effectLst/>
                        <a:latin typeface="Calibri" charset="0"/>
                      </a:endParaRPr>
                    </a:p>
                  </a:txBody>
                  <a:tcPr marL="12700" marR="12700" marT="12700" marB="0" anchor="ctr"/>
                </a:tc>
              </a:tr>
              <a:tr h="525236">
                <a:tc>
                  <a:txBody>
                    <a:bodyPr/>
                    <a:lstStyle/>
                    <a:p>
                      <a:pPr algn="ctr" fontAlgn="b"/>
                      <a:r>
                        <a:rPr lang="bg-BG" sz="1200" u="none" strike="noStrike">
                          <a:effectLst/>
                        </a:rPr>
                        <a:t>7/29/16</a:t>
                      </a:r>
                      <a:endParaRPr lang="bg-BG" sz="1200" b="0" i="0" u="none" strike="noStrike">
                        <a:solidFill>
                          <a:srgbClr val="000000"/>
                        </a:solidFill>
                        <a:effectLst/>
                        <a:latin typeface="Calibri" charset="0"/>
                      </a:endParaRPr>
                    </a:p>
                  </a:txBody>
                  <a:tcPr marL="12700" marR="12700" marT="12700" marB="0" anchor="ctr"/>
                </a:tc>
                <a:tc>
                  <a:txBody>
                    <a:bodyPr/>
                    <a:lstStyle/>
                    <a:p>
                      <a:pPr algn="ctr" fontAlgn="b"/>
                      <a:r>
                        <a:rPr lang="uk-UA" sz="1200" u="none" strike="noStrike">
                          <a:effectLst/>
                        </a:rPr>
                        <a:t>5770</a:t>
                      </a:r>
                      <a:endParaRPr lang="uk-UA" sz="1200" b="0" i="0" u="none" strike="noStrike">
                        <a:solidFill>
                          <a:srgbClr val="000000"/>
                        </a:solidFill>
                        <a:effectLst/>
                        <a:latin typeface="Calibri" charset="0"/>
                      </a:endParaRPr>
                    </a:p>
                  </a:txBody>
                  <a:tcPr marL="12700" marR="12700" marT="12700" marB="0" anchor="ctr"/>
                </a:tc>
                <a:tc>
                  <a:txBody>
                    <a:bodyPr/>
                    <a:lstStyle/>
                    <a:p>
                      <a:pPr algn="ctr" fontAlgn="b"/>
                      <a:r>
                        <a:rPr lang="cs-CZ" sz="1200" u="none" strike="noStrike" dirty="0">
                          <a:effectLst/>
                        </a:rPr>
                        <a:t>5739.222448</a:t>
                      </a:r>
                      <a:endParaRPr lang="cs-CZ" sz="1200" b="0" i="0" u="none" strike="noStrike" dirty="0">
                        <a:solidFill>
                          <a:srgbClr val="000000"/>
                        </a:solidFill>
                        <a:effectLst/>
                        <a:latin typeface="Calibri" charset="0"/>
                      </a:endParaRPr>
                    </a:p>
                  </a:txBody>
                  <a:tcPr marL="12700" marR="12700" marT="12700" marB="0" anchor="ctr"/>
                </a:tc>
                <a:tc>
                  <a:txBody>
                    <a:bodyPr/>
                    <a:lstStyle/>
                    <a:p>
                      <a:pPr algn="ctr" fontAlgn="b"/>
                      <a:r>
                        <a:rPr lang="cs-CZ" sz="1200" u="none" strike="noStrike">
                          <a:effectLst/>
                        </a:rPr>
                        <a:t>5936.364389</a:t>
                      </a:r>
                      <a:endParaRPr lang="cs-CZ" sz="1200" b="0" i="0" u="none" strike="noStrike">
                        <a:solidFill>
                          <a:srgbClr val="000000"/>
                        </a:solidFill>
                        <a:effectLst/>
                        <a:latin typeface="Calibri" charset="0"/>
                      </a:endParaRPr>
                    </a:p>
                  </a:txBody>
                  <a:tcPr marL="12700" marR="12700" marT="12700" marB="0" anchor="ctr"/>
                </a:tc>
                <a:tc>
                  <a:txBody>
                    <a:bodyPr/>
                    <a:lstStyle/>
                    <a:p>
                      <a:pPr algn="ctr" fontAlgn="b"/>
                      <a:r>
                        <a:rPr lang="en-US" sz="1200" u="none" strike="noStrike">
                          <a:effectLst/>
                        </a:rPr>
                        <a:t>YES</a:t>
                      </a:r>
                      <a:endParaRPr lang="en-US" sz="1200" b="0" i="0" u="none" strike="noStrike">
                        <a:solidFill>
                          <a:srgbClr val="000000"/>
                        </a:solidFill>
                        <a:effectLst/>
                        <a:latin typeface="Calibri" charset="0"/>
                      </a:endParaRPr>
                    </a:p>
                  </a:txBody>
                  <a:tcPr marL="12700" marR="12700" marT="12700" marB="0" anchor="ctr"/>
                </a:tc>
              </a:tr>
              <a:tr h="525236">
                <a:tc>
                  <a:txBody>
                    <a:bodyPr/>
                    <a:lstStyle/>
                    <a:p>
                      <a:pPr algn="ctr" fontAlgn="b"/>
                      <a:r>
                        <a:rPr lang="bg-BG" sz="1200" u="none" strike="noStrike">
                          <a:effectLst/>
                        </a:rPr>
                        <a:t>8/5/16</a:t>
                      </a:r>
                      <a:endParaRPr lang="bg-BG" sz="1200" b="0" i="0" u="none" strike="noStrike">
                        <a:solidFill>
                          <a:srgbClr val="000000"/>
                        </a:solidFill>
                        <a:effectLst/>
                        <a:latin typeface="Calibri" charset="0"/>
                      </a:endParaRPr>
                    </a:p>
                  </a:txBody>
                  <a:tcPr marL="12700" marR="12700" marT="12700" marB="0" anchor="ctr"/>
                </a:tc>
                <a:tc>
                  <a:txBody>
                    <a:bodyPr/>
                    <a:lstStyle/>
                    <a:p>
                      <a:pPr algn="ctr" fontAlgn="b"/>
                      <a:r>
                        <a:rPr lang="ru-RU" sz="1200" u="none" strike="noStrike">
                          <a:effectLst/>
                        </a:rPr>
                        <a:t>5759</a:t>
                      </a:r>
                      <a:endParaRPr lang="ru-RU" sz="1200" b="0" i="0" u="none" strike="noStrike">
                        <a:solidFill>
                          <a:srgbClr val="000000"/>
                        </a:solidFill>
                        <a:effectLst/>
                        <a:latin typeface="Calibri" charset="0"/>
                      </a:endParaRPr>
                    </a:p>
                  </a:txBody>
                  <a:tcPr marL="12700" marR="12700" marT="12700" marB="0" anchor="ctr"/>
                </a:tc>
                <a:tc>
                  <a:txBody>
                    <a:bodyPr/>
                    <a:lstStyle/>
                    <a:p>
                      <a:pPr algn="ctr" fontAlgn="b"/>
                      <a:r>
                        <a:rPr lang="cs-CZ" sz="1200" u="none" strike="noStrike">
                          <a:effectLst/>
                        </a:rPr>
                        <a:t>5747.522227</a:t>
                      </a:r>
                      <a:endParaRPr lang="cs-CZ" sz="1200" b="0" i="0" u="none" strike="noStrike">
                        <a:solidFill>
                          <a:srgbClr val="000000"/>
                        </a:solidFill>
                        <a:effectLst/>
                        <a:latin typeface="Calibri" charset="0"/>
                      </a:endParaRPr>
                    </a:p>
                  </a:txBody>
                  <a:tcPr marL="12700" marR="12700" marT="12700" marB="0" anchor="ctr"/>
                </a:tc>
                <a:tc>
                  <a:txBody>
                    <a:bodyPr/>
                    <a:lstStyle/>
                    <a:p>
                      <a:pPr algn="ctr" fontAlgn="b"/>
                      <a:r>
                        <a:rPr lang="is-IS" sz="1200" u="none" strike="noStrike">
                          <a:effectLst/>
                        </a:rPr>
                        <a:t>5956.738041</a:t>
                      </a:r>
                      <a:endParaRPr lang="is-IS" sz="1200" b="0" i="0" u="none" strike="noStrike">
                        <a:solidFill>
                          <a:srgbClr val="000000"/>
                        </a:solidFill>
                        <a:effectLst/>
                        <a:latin typeface="Calibri" charset="0"/>
                      </a:endParaRPr>
                    </a:p>
                  </a:txBody>
                  <a:tcPr marL="12700" marR="12700" marT="12700" marB="0" anchor="ctr"/>
                </a:tc>
                <a:tc>
                  <a:txBody>
                    <a:bodyPr/>
                    <a:lstStyle/>
                    <a:p>
                      <a:pPr algn="ctr" fontAlgn="b"/>
                      <a:r>
                        <a:rPr lang="en-US" sz="1200" u="none" strike="noStrike">
                          <a:effectLst/>
                        </a:rPr>
                        <a:t>YES</a:t>
                      </a:r>
                      <a:endParaRPr lang="en-US" sz="1200" b="0" i="0" u="none" strike="noStrike">
                        <a:solidFill>
                          <a:srgbClr val="000000"/>
                        </a:solidFill>
                        <a:effectLst/>
                        <a:latin typeface="Calibri" charset="0"/>
                      </a:endParaRPr>
                    </a:p>
                  </a:txBody>
                  <a:tcPr marL="12700" marR="12700" marT="12700" marB="0" anchor="ctr"/>
                </a:tc>
              </a:tr>
              <a:tr h="525236">
                <a:tc>
                  <a:txBody>
                    <a:bodyPr/>
                    <a:lstStyle/>
                    <a:p>
                      <a:pPr algn="ctr" fontAlgn="b"/>
                      <a:r>
                        <a:rPr lang="bg-BG" sz="1200" u="none" strike="noStrike">
                          <a:effectLst/>
                        </a:rPr>
                        <a:t>8/12/16</a:t>
                      </a:r>
                      <a:endParaRPr lang="bg-BG" sz="1200" b="0" i="0" u="none" strike="noStrike">
                        <a:solidFill>
                          <a:srgbClr val="000000"/>
                        </a:solidFill>
                        <a:effectLst/>
                        <a:latin typeface="Calibri" charset="0"/>
                      </a:endParaRPr>
                    </a:p>
                  </a:txBody>
                  <a:tcPr marL="12700" marR="12700" marT="12700" marB="0" anchor="ctr"/>
                </a:tc>
                <a:tc>
                  <a:txBody>
                    <a:bodyPr/>
                    <a:lstStyle/>
                    <a:p>
                      <a:pPr algn="ctr" fontAlgn="b"/>
                      <a:r>
                        <a:rPr lang="cs-CZ" sz="1200" u="none" strike="noStrike">
                          <a:effectLst/>
                        </a:rPr>
                        <a:t>5838</a:t>
                      </a:r>
                      <a:endParaRPr lang="cs-CZ" sz="1200" b="0" i="0" u="none" strike="noStrike">
                        <a:solidFill>
                          <a:srgbClr val="000000"/>
                        </a:solidFill>
                        <a:effectLst/>
                        <a:latin typeface="Calibri" charset="0"/>
                      </a:endParaRPr>
                    </a:p>
                  </a:txBody>
                  <a:tcPr marL="12700" marR="12700" marT="12700" marB="0" anchor="ctr"/>
                </a:tc>
                <a:tc>
                  <a:txBody>
                    <a:bodyPr/>
                    <a:lstStyle/>
                    <a:p>
                      <a:pPr algn="ctr" fontAlgn="b"/>
                      <a:r>
                        <a:rPr lang="nb-NO" sz="1200" u="none" strike="noStrike">
                          <a:effectLst/>
                        </a:rPr>
                        <a:t>5760.473825</a:t>
                      </a:r>
                      <a:endParaRPr lang="nb-NO" sz="1200" b="0" i="0" u="none" strike="noStrike">
                        <a:solidFill>
                          <a:srgbClr val="000000"/>
                        </a:solidFill>
                        <a:effectLst/>
                        <a:latin typeface="Calibri" charset="0"/>
                      </a:endParaRPr>
                    </a:p>
                  </a:txBody>
                  <a:tcPr marL="12700" marR="12700" marT="12700" marB="0" anchor="ctr"/>
                </a:tc>
                <a:tc>
                  <a:txBody>
                    <a:bodyPr/>
                    <a:lstStyle/>
                    <a:p>
                      <a:pPr algn="ctr" fontAlgn="b"/>
                      <a:r>
                        <a:rPr lang="nb-NO" sz="1200" u="none" strike="noStrike">
                          <a:effectLst/>
                        </a:rPr>
                        <a:t>5981.103761</a:t>
                      </a:r>
                      <a:endParaRPr lang="nb-NO" sz="1200" b="0" i="0" u="none" strike="noStrike">
                        <a:solidFill>
                          <a:srgbClr val="000000"/>
                        </a:solidFill>
                        <a:effectLst/>
                        <a:latin typeface="Calibri" charset="0"/>
                      </a:endParaRPr>
                    </a:p>
                  </a:txBody>
                  <a:tcPr marL="12700" marR="12700" marT="12700" marB="0" anchor="ctr"/>
                </a:tc>
                <a:tc>
                  <a:txBody>
                    <a:bodyPr/>
                    <a:lstStyle/>
                    <a:p>
                      <a:pPr algn="ctr" fontAlgn="b"/>
                      <a:r>
                        <a:rPr lang="en-US" sz="1200" u="none" strike="noStrike">
                          <a:effectLst/>
                        </a:rPr>
                        <a:t>YES</a:t>
                      </a:r>
                      <a:endParaRPr lang="en-US" sz="1200" b="0" i="0" u="none" strike="noStrike">
                        <a:solidFill>
                          <a:srgbClr val="000000"/>
                        </a:solidFill>
                        <a:effectLst/>
                        <a:latin typeface="Calibri" charset="0"/>
                      </a:endParaRPr>
                    </a:p>
                  </a:txBody>
                  <a:tcPr marL="12700" marR="12700" marT="12700" marB="0" anchor="ctr"/>
                </a:tc>
              </a:tr>
              <a:tr h="525236">
                <a:tc>
                  <a:txBody>
                    <a:bodyPr/>
                    <a:lstStyle/>
                    <a:p>
                      <a:pPr algn="ctr" fontAlgn="b"/>
                      <a:r>
                        <a:rPr lang="bg-BG" sz="1200" u="none" strike="noStrike">
                          <a:effectLst/>
                        </a:rPr>
                        <a:t>8/19/16</a:t>
                      </a:r>
                      <a:endParaRPr lang="bg-BG" sz="1200" b="0" i="0" u="none" strike="noStrike">
                        <a:solidFill>
                          <a:srgbClr val="000000"/>
                        </a:solidFill>
                        <a:effectLst/>
                        <a:latin typeface="Calibri" charset="0"/>
                      </a:endParaRPr>
                    </a:p>
                  </a:txBody>
                  <a:tcPr marL="12700" marR="12700" marT="12700" marB="0" anchor="ctr"/>
                </a:tc>
                <a:tc>
                  <a:txBody>
                    <a:bodyPr/>
                    <a:lstStyle/>
                    <a:p>
                      <a:pPr algn="ctr" fontAlgn="b"/>
                      <a:r>
                        <a:rPr lang="en-US" sz="1200" u="none" strike="noStrike">
                          <a:effectLst/>
                        </a:rPr>
                        <a:t>5953</a:t>
                      </a:r>
                      <a:endParaRPr lang="en-US" sz="1200" b="0" i="0" u="none" strike="noStrike">
                        <a:solidFill>
                          <a:srgbClr val="000000"/>
                        </a:solidFill>
                        <a:effectLst/>
                        <a:latin typeface="Calibri" charset="0"/>
                      </a:endParaRPr>
                    </a:p>
                  </a:txBody>
                  <a:tcPr marL="12700" marR="12700" marT="12700" marB="0" anchor="ctr"/>
                </a:tc>
                <a:tc>
                  <a:txBody>
                    <a:bodyPr/>
                    <a:lstStyle/>
                    <a:p>
                      <a:pPr algn="ctr" fontAlgn="b"/>
                      <a:r>
                        <a:rPr lang="is-IS" sz="1200" u="none" strike="noStrike">
                          <a:effectLst/>
                        </a:rPr>
                        <a:t>5748.502681</a:t>
                      </a:r>
                      <a:endParaRPr lang="is-IS" sz="1200" b="0" i="0" u="none" strike="noStrike">
                        <a:solidFill>
                          <a:srgbClr val="000000"/>
                        </a:solidFill>
                        <a:effectLst/>
                        <a:latin typeface="Calibri" charset="0"/>
                      </a:endParaRPr>
                    </a:p>
                  </a:txBody>
                  <a:tcPr marL="12700" marR="12700" marT="12700" marB="0" anchor="ctr"/>
                </a:tc>
                <a:tc>
                  <a:txBody>
                    <a:bodyPr/>
                    <a:lstStyle/>
                    <a:p>
                      <a:pPr algn="ctr" fontAlgn="b"/>
                      <a:r>
                        <a:rPr lang="is-IS" sz="1200" u="none" strike="noStrike">
                          <a:effectLst/>
                        </a:rPr>
                        <a:t>5979.984604</a:t>
                      </a:r>
                      <a:endParaRPr lang="is-IS" sz="1200" b="0" i="0" u="none" strike="noStrike">
                        <a:solidFill>
                          <a:srgbClr val="000000"/>
                        </a:solidFill>
                        <a:effectLst/>
                        <a:latin typeface="Calibri" charset="0"/>
                      </a:endParaRPr>
                    </a:p>
                  </a:txBody>
                  <a:tcPr marL="12700" marR="12700" marT="12700" marB="0" anchor="ctr"/>
                </a:tc>
                <a:tc>
                  <a:txBody>
                    <a:bodyPr/>
                    <a:lstStyle/>
                    <a:p>
                      <a:pPr algn="ctr" fontAlgn="b"/>
                      <a:r>
                        <a:rPr lang="en-US" sz="1200" u="none" strike="noStrike" dirty="0">
                          <a:effectLst/>
                        </a:rPr>
                        <a:t>YES</a:t>
                      </a:r>
                      <a:endParaRPr lang="en-US" sz="1200" b="0" i="0" u="none" strike="noStrike" dirty="0">
                        <a:solidFill>
                          <a:srgbClr val="000000"/>
                        </a:solidFill>
                        <a:effectLst/>
                        <a:latin typeface="Calibri" charset="0"/>
                      </a:endParaRPr>
                    </a:p>
                  </a:txBody>
                  <a:tcPr marL="12700" marR="12700" marT="12700" marB="0" anchor="ctr"/>
                </a:tc>
              </a:tr>
            </a:tbl>
          </a:graphicData>
        </a:graphic>
      </p:graphicFrame>
    </p:spTree>
    <p:extLst>
      <p:ext uri="{BB962C8B-B14F-4D97-AF65-F5344CB8AC3E}">
        <p14:creationId xmlns:p14="http://schemas.microsoft.com/office/powerpoint/2010/main" val="12759559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67542" y="1077684"/>
            <a:ext cx="9078685" cy="4893647"/>
          </a:xfrm>
          <a:prstGeom prst="rect">
            <a:avLst/>
          </a:prstGeom>
        </p:spPr>
        <p:txBody>
          <a:bodyPr wrap="square">
            <a:spAutoFit/>
          </a:bodyPr>
          <a:lstStyle/>
          <a:p>
            <a:r>
              <a:rPr lang="en-US" sz="2400" dirty="0" smtClean="0">
                <a:solidFill>
                  <a:schemeClr val="tx1">
                    <a:lumMod val="50000"/>
                    <a:lumOff val="50000"/>
                  </a:schemeClr>
                </a:solidFill>
                <a:latin typeface="Arial" charset="0"/>
                <a:ea typeface="Calibri" charset="0"/>
                <a:cs typeface="Times New Roman" charset="0"/>
              </a:rPr>
              <a:t>Forecasting</a:t>
            </a:r>
            <a:r>
              <a:rPr lang="en-US" sz="2400" dirty="0">
                <a:solidFill>
                  <a:schemeClr val="tx1">
                    <a:lumMod val="50000"/>
                    <a:lumOff val="50000"/>
                  </a:schemeClr>
                </a:solidFill>
                <a:latin typeface="Arial" charset="0"/>
                <a:ea typeface="Calibri" charset="0"/>
                <a:cs typeface="Times New Roman" charset="0"/>
              </a:rPr>
              <a:t> for a long period like 1 year is an ambitious task. </a:t>
            </a:r>
            <a:endParaRPr lang="en-US" sz="2400" dirty="0" smtClean="0">
              <a:solidFill>
                <a:schemeClr val="tx1">
                  <a:lumMod val="50000"/>
                  <a:lumOff val="50000"/>
                </a:schemeClr>
              </a:solidFill>
              <a:latin typeface="Arial" charset="0"/>
              <a:ea typeface="Calibri" charset="0"/>
              <a:cs typeface="Times New Roman" charset="0"/>
            </a:endParaRPr>
          </a:p>
          <a:p>
            <a:endParaRPr lang="en-US" sz="2400" dirty="0" smtClean="0">
              <a:solidFill>
                <a:schemeClr val="tx1">
                  <a:lumMod val="50000"/>
                  <a:lumOff val="50000"/>
                </a:schemeClr>
              </a:solidFill>
              <a:latin typeface="Arial" charset="0"/>
              <a:ea typeface="Calibri" charset="0"/>
              <a:cs typeface="Times New Roman" charset="0"/>
            </a:endParaRPr>
          </a:p>
          <a:p>
            <a:r>
              <a:rPr lang="en-US" sz="2400" dirty="0" smtClean="0">
                <a:solidFill>
                  <a:schemeClr val="tx1">
                    <a:lumMod val="50000"/>
                    <a:lumOff val="50000"/>
                  </a:schemeClr>
                </a:solidFill>
                <a:latin typeface="Arial" charset="0"/>
                <a:ea typeface="Calibri" charset="0"/>
                <a:cs typeface="Times New Roman" charset="0"/>
              </a:rPr>
              <a:t>The </a:t>
            </a:r>
            <a:r>
              <a:rPr lang="en-US" sz="2400" dirty="0">
                <a:solidFill>
                  <a:schemeClr val="tx1">
                    <a:lumMod val="50000"/>
                    <a:lumOff val="50000"/>
                  </a:schemeClr>
                </a:solidFill>
                <a:latin typeface="Arial" charset="0"/>
                <a:ea typeface="Calibri" charset="0"/>
                <a:cs typeface="Times New Roman" charset="0"/>
              </a:rPr>
              <a:t>major assumption here is that the underlining patterns in the time series will continue to stay the same as predicted in the model. </a:t>
            </a:r>
            <a:endParaRPr lang="en-US" sz="2400" dirty="0" smtClean="0">
              <a:solidFill>
                <a:schemeClr val="tx1">
                  <a:lumMod val="50000"/>
                  <a:lumOff val="50000"/>
                </a:schemeClr>
              </a:solidFill>
              <a:latin typeface="Arial" charset="0"/>
              <a:ea typeface="Calibri" charset="0"/>
              <a:cs typeface="Times New Roman" charset="0"/>
            </a:endParaRPr>
          </a:p>
          <a:p>
            <a:endParaRPr lang="en-US" sz="2400" dirty="0" smtClean="0">
              <a:solidFill>
                <a:schemeClr val="tx1">
                  <a:lumMod val="50000"/>
                  <a:lumOff val="50000"/>
                </a:schemeClr>
              </a:solidFill>
              <a:latin typeface="Arial" charset="0"/>
              <a:ea typeface="Calibri" charset="0"/>
              <a:cs typeface="Times New Roman" charset="0"/>
            </a:endParaRPr>
          </a:p>
          <a:p>
            <a:r>
              <a:rPr lang="en-US" sz="2400" dirty="0" smtClean="0">
                <a:solidFill>
                  <a:schemeClr val="tx1">
                    <a:lumMod val="50000"/>
                    <a:lumOff val="50000"/>
                  </a:schemeClr>
                </a:solidFill>
                <a:latin typeface="Arial" charset="0"/>
                <a:ea typeface="Calibri" charset="0"/>
                <a:cs typeface="Times New Roman" charset="0"/>
              </a:rPr>
              <a:t>A </a:t>
            </a:r>
            <a:r>
              <a:rPr lang="en-US" sz="2400" dirty="0">
                <a:solidFill>
                  <a:schemeClr val="tx1">
                    <a:lumMod val="50000"/>
                    <a:lumOff val="50000"/>
                  </a:schemeClr>
                </a:solidFill>
                <a:latin typeface="Arial" charset="0"/>
                <a:ea typeface="Calibri" charset="0"/>
                <a:cs typeface="Times New Roman" charset="0"/>
              </a:rPr>
              <a:t>short term forecasting model, say a couple of business quarters, is usually a good idea to forecast with reasonable accuracy. </a:t>
            </a:r>
            <a:endParaRPr lang="en-US" sz="2400" dirty="0" smtClean="0">
              <a:solidFill>
                <a:schemeClr val="tx1">
                  <a:lumMod val="50000"/>
                  <a:lumOff val="50000"/>
                </a:schemeClr>
              </a:solidFill>
              <a:latin typeface="Arial" charset="0"/>
              <a:ea typeface="Calibri" charset="0"/>
              <a:cs typeface="Times New Roman" charset="0"/>
            </a:endParaRPr>
          </a:p>
          <a:p>
            <a:endParaRPr lang="en-US" sz="2400" dirty="0" smtClean="0">
              <a:solidFill>
                <a:schemeClr val="tx1">
                  <a:lumMod val="50000"/>
                  <a:lumOff val="50000"/>
                </a:schemeClr>
              </a:solidFill>
              <a:latin typeface="Arial" charset="0"/>
              <a:ea typeface="Calibri" charset="0"/>
              <a:cs typeface="Times New Roman" charset="0"/>
            </a:endParaRPr>
          </a:p>
          <a:p>
            <a:r>
              <a:rPr lang="en-US" sz="2400" dirty="0" smtClean="0">
                <a:solidFill>
                  <a:schemeClr val="tx1">
                    <a:lumMod val="50000"/>
                    <a:lumOff val="50000"/>
                  </a:schemeClr>
                </a:solidFill>
                <a:latin typeface="Arial" charset="0"/>
                <a:ea typeface="Calibri" charset="0"/>
                <a:cs typeface="Times New Roman" charset="0"/>
              </a:rPr>
              <a:t>A </a:t>
            </a:r>
            <a:r>
              <a:rPr lang="en-US" sz="2400" dirty="0">
                <a:solidFill>
                  <a:schemeClr val="tx1">
                    <a:lumMod val="50000"/>
                    <a:lumOff val="50000"/>
                  </a:schemeClr>
                </a:solidFill>
                <a:latin typeface="Arial" charset="0"/>
                <a:ea typeface="Calibri" charset="0"/>
                <a:cs typeface="Times New Roman" charset="0"/>
              </a:rPr>
              <a:t>long term model needs to be evaluated on a regular interval of time (say monthly). The idea is to incorporate the new information available with the passage of time.</a:t>
            </a:r>
            <a:endParaRPr lang="en-US" sz="2400" dirty="0">
              <a:solidFill>
                <a:schemeClr val="tx1">
                  <a:lumMod val="50000"/>
                  <a:lumOff val="50000"/>
                </a:schemeClr>
              </a:solidFill>
              <a:effectLst/>
              <a:latin typeface="Calibri" charset="0"/>
              <a:ea typeface="Calibri" charset="0"/>
              <a:cs typeface="Times New Roman" charset="0"/>
            </a:endParaRPr>
          </a:p>
        </p:txBody>
      </p:sp>
    </p:spTree>
    <p:extLst>
      <p:ext uri="{BB962C8B-B14F-4D97-AF65-F5344CB8AC3E}">
        <p14:creationId xmlns:p14="http://schemas.microsoft.com/office/powerpoint/2010/main" val="1493115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43039" t="19850" r="4896" b="15889"/>
          <a:stretch/>
        </p:blipFill>
        <p:spPr>
          <a:xfrm>
            <a:off x="2770496" y="1004435"/>
            <a:ext cx="7227161" cy="5015047"/>
          </a:xfrm>
          <a:prstGeom prst="rect">
            <a:avLst/>
          </a:prstGeom>
        </p:spPr>
      </p:pic>
    </p:spTree>
    <p:extLst>
      <p:ext uri="{BB962C8B-B14F-4D97-AF65-F5344CB8AC3E}">
        <p14:creationId xmlns:p14="http://schemas.microsoft.com/office/powerpoint/2010/main" val="416056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pngimg.com/upload/pig_PNG219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1813" y="2812097"/>
            <a:ext cx="3805240" cy="317350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4"/>
          <p:cNvSpPr txBox="1"/>
          <p:nvPr/>
        </p:nvSpPr>
        <p:spPr>
          <a:xfrm>
            <a:off x="997877" y="1405719"/>
            <a:ext cx="11209363" cy="769441"/>
          </a:xfrm>
          <a:prstGeom prst="rect">
            <a:avLst/>
          </a:prstGeom>
          <a:noFill/>
        </p:spPr>
        <p:txBody>
          <a:bodyPr wrap="square" rtlCol="0">
            <a:spAutoFit/>
          </a:bodyPr>
          <a:lstStyle/>
          <a:p>
            <a:r>
              <a:rPr lang="es-CO" sz="4400" dirty="0" smtClean="0">
                <a:solidFill>
                  <a:schemeClr val="tx1">
                    <a:lumMod val="50000"/>
                    <a:lumOff val="50000"/>
                  </a:schemeClr>
                </a:solidFill>
              </a:rPr>
              <a:t>Introduction and Problem Statement</a:t>
            </a:r>
            <a:endParaRPr lang="es-CO" sz="4400" dirty="0">
              <a:solidFill>
                <a:schemeClr val="tx1">
                  <a:lumMod val="50000"/>
                  <a:lumOff val="50000"/>
                </a:schemeClr>
              </a:solidFill>
            </a:endParaRPr>
          </a:p>
        </p:txBody>
      </p:sp>
      <p:sp>
        <p:nvSpPr>
          <p:cNvPr id="3" name="Rectangle 2"/>
          <p:cNvSpPr/>
          <p:nvPr/>
        </p:nvSpPr>
        <p:spPr>
          <a:xfrm>
            <a:off x="997877" y="2446337"/>
            <a:ext cx="4713936" cy="3477875"/>
          </a:xfrm>
          <a:prstGeom prst="rect">
            <a:avLst/>
          </a:prstGeom>
        </p:spPr>
        <p:txBody>
          <a:bodyPr wrap="square">
            <a:spAutoFit/>
          </a:bodyPr>
          <a:lstStyle/>
          <a:p>
            <a:r>
              <a:rPr lang="en-US" sz="2000" dirty="0" smtClean="0">
                <a:solidFill>
                  <a:schemeClr val="tx1">
                    <a:lumMod val="50000"/>
                    <a:lumOff val="50000"/>
                  </a:schemeClr>
                </a:solidFill>
                <a:latin typeface="Arial" charset="0"/>
                <a:ea typeface="Arial" charset="0"/>
                <a:cs typeface="Arial" charset="0"/>
              </a:rPr>
              <a:t>Why to forecast prices?</a:t>
            </a:r>
          </a:p>
          <a:p>
            <a:endParaRPr lang="en-US" sz="2000" dirty="0">
              <a:solidFill>
                <a:schemeClr val="tx1">
                  <a:lumMod val="50000"/>
                  <a:lumOff val="50000"/>
                </a:schemeClr>
              </a:solidFill>
              <a:latin typeface="Arial" charset="0"/>
              <a:ea typeface="Arial" charset="0"/>
              <a:cs typeface="Arial" charset="0"/>
            </a:endParaRPr>
          </a:p>
          <a:p>
            <a:r>
              <a:rPr lang="en-US" sz="2000" dirty="0" smtClean="0">
                <a:solidFill>
                  <a:schemeClr val="tx1">
                    <a:lumMod val="50000"/>
                    <a:lumOff val="50000"/>
                  </a:schemeClr>
                </a:solidFill>
                <a:latin typeface="Arial" charset="0"/>
                <a:ea typeface="Arial" charset="0"/>
                <a:cs typeface="Arial" charset="0"/>
              </a:rPr>
              <a:t>Business </a:t>
            </a:r>
            <a:r>
              <a:rPr lang="en-US" sz="2000" dirty="0">
                <a:solidFill>
                  <a:schemeClr val="tx1">
                    <a:lumMod val="50000"/>
                    <a:lumOff val="50000"/>
                  </a:schemeClr>
                </a:solidFill>
                <a:latin typeface="Arial" charset="0"/>
                <a:ea typeface="Arial" charset="0"/>
                <a:cs typeface="Arial" charset="0"/>
              </a:rPr>
              <a:t>forecasting allows you to know when to take more risks, </a:t>
            </a:r>
            <a:r>
              <a:rPr lang="en-US" sz="2000" dirty="0" smtClean="0">
                <a:solidFill>
                  <a:schemeClr val="tx1">
                    <a:lumMod val="50000"/>
                    <a:lumOff val="50000"/>
                  </a:schemeClr>
                </a:solidFill>
                <a:latin typeface="Arial" charset="0"/>
                <a:ea typeface="Arial" charset="0"/>
                <a:cs typeface="Arial" charset="0"/>
              </a:rPr>
              <a:t>or </a:t>
            </a:r>
            <a:r>
              <a:rPr lang="en-US" sz="2000" dirty="0">
                <a:solidFill>
                  <a:schemeClr val="tx1">
                    <a:lumMod val="50000"/>
                    <a:lumOff val="50000"/>
                  </a:schemeClr>
                </a:solidFill>
                <a:latin typeface="Arial" charset="0"/>
                <a:ea typeface="Arial" charset="0"/>
                <a:cs typeface="Arial" charset="0"/>
              </a:rPr>
              <a:t>when it’s time to tighten your company’s </a:t>
            </a:r>
            <a:r>
              <a:rPr lang="en-US" sz="2000" dirty="0" smtClean="0">
                <a:solidFill>
                  <a:schemeClr val="tx1">
                    <a:lumMod val="50000"/>
                    <a:lumOff val="50000"/>
                  </a:schemeClr>
                </a:solidFill>
                <a:latin typeface="Arial" charset="0"/>
                <a:ea typeface="Arial" charset="0"/>
                <a:cs typeface="Arial" charset="0"/>
              </a:rPr>
              <a:t>belt.</a:t>
            </a:r>
          </a:p>
          <a:p>
            <a:endParaRPr lang="en-US" sz="2000" dirty="0">
              <a:solidFill>
                <a:schemeClr val="tx1">
                  <a:lumMod val="50000"/>
                  <a:lumOff val="50000"/>
                </a:schemeClr>
              </a:solidFill>
              <a:latin typeface="Arial" charset="0"/>
              <a:ea typeface="Arial" charset="0"/>
              <a:cs typeface="Arial" charset="0"/>
            </a:endParaRPr>
          </a:p>
          <a:p>
            <a:r>
              <a:rPr lang="en-US" sz="2000" dirty="0" smtClean="0">
                <a:solidFill>
                  <a:schemeClr val="tx1">
                    <a:lumMod val="50000"/>
                    <a:lumOff val="50000"/>
                  </a:schemeClr>
                </a:solidFill>
                <a:latin typeface="Arial" charset="0"/>
                <a:ea typeface="Arial" charset="0"/>
                <a:cs typeface="Arial" charset="0"/>
              </a:rPr>
              <a:t>Forecasting </a:t>
            </a:r>
            <a:r>
              <a:rPr lang="en-US" sz="2000" dirty="0">
                <a:solidFill>
                  <a:schemeClr val="tx1">
                    <a:lumMod val="50000"/>
                    <a:lumOff val="50000"/>
                  </a:schemeClr>
                </a:solidFill>
                <a:latin typeface="Arial" charset="0"/>
                <a:ea typeface="Arial" charset="0"/>
                <a:cs typeface="Arial" charset="0"/>
              </a:rPr>
              <a:t>involves analyzing information about your business, the economy, the market place and current trends to prepare for your business’ future.</a:t>
            </a:r>
          </a:p>
        </p:txBody>
      </p:sp>
    </p:spTree>
    <p:extLst>
      <p:ext uri="{BB962C8B-B14F-4D97-AF65-F5344CB8AC3E}">
        <p14:creationId xmlns:p14="http://schemas.microsoft.com/office/powerpoint/2010/main" val="274166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4"/>
          <p:cNvSpPr txBox="1"/>
          <p:nvPr/>
        </p:nvSpPr>
        <p:spPr>
          <a:xfrm>
            <a:off x="997877" y="1405719"/>
            <a:ext cx="11209363" cy="769441"/>
          </a:xfrm>
          <a:prstGeom prst="rect">
            <a:avLst/>
          </a:prstGeom>
          <a:noFill/>
        </p:spPr>
        <p:txBody>
          <a:bodyPr wrap="square" rtlCol="0">
            <a:spAutoFit/>
          </a:bodyPr>
          <a:lstStyle/>
          <a:p>
            <a:r>
              <a:rPr lang="es-CO" sz="4400" dirty="0" smtClean="0">
                <a:solidFill>
                  <a:schemeClr val="tx1">
                    <a:lumMod val="50000"/>
                    <a:lumOff val="50000"/>
                  </a:schemeClr>
                </a:solidFill>
              </a:rPr>
              <a:t>Problem Statement</a:t>
            </a:r>
            <a:endParaRPr lang="es-CO" sz="4400" dirty="0">
              <a:solidFill>
                <a:schemeClr val="tx1">
                  <a:lumMod val="50000"/>
                  <a:lumOff val="50000"/>
                </a:schemeClr>
              </a:solidFill>
            </a:endParaRPr>
          </a:p>
        </p:txBody>
      </p:sp>
      <p:sp>
        <p:nvSpPr>
          <p:cNvPr id="2" name="TextBox 1"/>
          <p:cNvSpPr txBox="1"/>
          <p:nvPr/>
        </p:nvSpPr>
        <p:spPr>
          <a:xfrm flipH="1">
            <a:off x="997875" y="2859578"/>
            <a:ext cx="10257557" cy="1200329"/>
          </a:xfrm>
          <a:prstGeom prst="rect">
            <a:avLst/>
          </a:prstGeom>
          <a:noFill/>
        </p:spPr>
        <p:txBody>
          <a:bodyPr wrap="square" rtlCol="0">
            <a:spAutoFit/>
          </a:bodyPr>
          <a:lstStyle/>
          <a:p>
            <a:r>
              <a:rPr lang="en-US" sz="2400" dirty="0" smtClean="0">
                <a:solidFill>
                  <a:schemeClr val="tx1">
                    <a:lumMod val="50000"/>
                    <a:lumOff val="50000"/>
                  </a:schemeClr>
                </a:solidFill>
                <a:latin typeface="Arial" charset="0"/>
                <a:ea typeface="Arial" charset="0"/>
                <a:cs typeface="Arial" charset="0"/>
              </a:rPr>
              <a:t>The main purpose of this project is to learn about the prices of pork in Colombia, what drives these prices and be able to make an accurate prediction model based on past data.</a:t>
            </a:r>
            <a:endParaRPr lang="en-US" sz="2400" dirty="0">
              <a:solidFill>
                <a:schemeClr val="tx1">
                  <a:lumMod val="50000"/>
                  <a:lumOff val="50000"/>
                </a:schemeClr>
              </a:solidFill>
              <a:latin typeface="Arial" charset="0"/>
              <a:ea typeface="Arial" charset="0"/>
              <a:cs typeface="Arial" charset="0"/>
            </a:endParaRPr>
          </a:p>
        </p:txBody>
      </p:sp>
    </p:spTree>
    <p:extLst>
      <p:ext uri="{BB962C8B-B14F-4D97-AF65-F5344CB8AC3E}">
        <p14:creationId xmlns:p14="http://schemas.microsoft.com/office/powerpoint/2010/main" val="56178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5"/>
          <p:cNvSpPr txBox="1"/>
          <p:nvPr/>
        </p:nvSpPr>
        <p:spPr>
          <a:xfrm>
            <a:off x="997875" y="1698578"/>
            <a:ext cx="11209363" cy="769441"/>
          </a:xfrm>
          <a:prstGeom prst="rect">
            <a:avLst/>
          </a:prstGeom>
          <a:noFill/>
        </p:spPr>
        <p:txBody>
          <a:bodyPr wrap="square" rtlCol="0">
            <a:spAutoFit/>
          </a:bodyPr>
          <a:lstStyle/>
          <a:p>
            <a:r>
              <a:rPr lang="es-CO" sz="4400" dirty="0" smtClean="0">
                <a:solidFill>
                  <a:schemeClr val="tx1">
                    <a:lumMod val="50000"/>
                    <a:lumOff val="50000"/>
                  </a:schemeClr>
                </a:solidFill>
              </a:rPr>
              <a:t>EDA and Trends</a:t>
            </a:r>
            <a:endParaRPr lang="es-CO" sz="4400" dirty="0">
              <a:solidFill>
                <a:schemeClr val="tx1">
                  <a:lumMod val="50000"/>
                  <a:lumOff val="50000"/>
                </a:schemeClr>
              </a:solidFill>
            </a:endParaRPr>
          </a:p>
        </p:txBody>
      </p:sp>
      <p:sp>
        <p:nvSpPr>
          <p:cNvPr id="5" name="TextBox 4"/>
          <p:cNvSpPr txBox="1"/>
          <p:nvPr/>
        </p:nvSpPr>
        <p:spPr>
          <a:xfrm flipH="1">
            <a:off x="997875" y="2859578"/>
            <a:ext cx="10257557" cy="2308324"/>
          </a:xfrm>
          <a:prstGeom prst="rect">
            <a:avLst/>
          </a:prstGeom>
          <a:noFill/>
        </p:spPr>
        <p:txBody>
          <a:bodyPr wrap="square" rtlCol="0">
            <a:spAutoFit/>
          </a:bodyPr>
          <a:lstStyle/>
          <a:p>
            <a:r>
              <a:rPr lang="en-US" sz="2400" dirty="0" smtClean="0">
                <a:solidFill>
                  <a:schemeClr val="tx1">
                    <a:lumMod val="50000"/>
                    <a:lumOff val="50000"/>
                  </a:schemeClr>
                </a:solidFill>
                <a:latin typeface="Arial" charset="0"/>
                <a:ea typeface="Arial" charset="0"/>
                <a:cs typeface="Arial" charset="0"/>
              </a:rPr>
              <a:t>The data for the weekly national price of pork was obtained from the following government agency </a:t>
            </a:r>
            <a:r>
              <a:rPr lang="en-US" sz="2400" u="sng" dirty="0">
                <a:hlinkClick r:id="rId2"/>
              </a:rPr>
              <a:t>http://asoporcicultores.co</a:t>
            </a:r>
            <a:r>
              <a:rPr lang="en-US" sz="2400" u="sng" dirty="0" smtClean="0">
                <a:hlinkClick r:id="rId2"/>
              </a:rPr>
              <a:t>/</a:t>
            </a:r>
            <a:endParaRPr lang="en-US" sz="2400" u="sng" dirty="0" smtClean="0"/>
          </a:p>
          <a:p>
            <a:endParaRPr lang="en-US" sz="2400" dirty="0" smtClean="0">
              <a:solidFill>
                <a:schemeClr val="tx1">
                  <a:lumMod val="50000"/>
                  <a:lumOff val="50000"/>
                </a:schemeClr>
              </a:solidFill>
              <a:latin typeface="Arial" charset="0"/>
              <a:ea typeface="Arial" charset="0"/>
              <a:cs typeface="Arial" charset="0"/>
            </a:endParaRPr>
          </a:p>
          <a:p>
            <a:r>
              <a:rPr lang="en-US" sz="2400" dirty="0" smtClean="0">
                <a:solidFill>
                  <a:schemeClr val="tx1">
                    <a:lumMod val="50000"/>
                    <a:lumOff val="50000"/>
                  </a:schemeClr>
                </a:solidFill>
                <a:latin typeface="Arial" charset="0"/>
                <a:ea typeface="Arial" charset="0"/>
                <a:cs typeface="Arial" charset="0"/>
              </a:rPr>
              <a:t>The data required some Date formatting as the info was contained in different columns.</a:t>
            </a:r>
          </a:p>
          <a:p>
            <a:endParaRPr lang="en-US" sz="2400" dirty="0" smtClean="0">
              <a:solidFill>
                <a:schemeClr val="tx1">
                  <a:lumMod val="50000"/>
                  <a:lumOff val="50000"/>
                </a:schemeClr>
              </a:solidFill>
              <a:latin typeface="Arial" charset="0"/>
              <a:ea typeface="Arial" charset="0"/>
              <a:cs typeface="Arial" charset="0"/>
            </a:endParaRPr>
          </a:p>
        </p:txBody>
      </p:sp>
    </p:spTree>
    <p:extLst>
      <p:ext uri="{BB962C8B-B14F-4D97-AF65-F5344CB8AC3E}">
        <p14:creationId xmlns:p14="http://schemas.microsoft.com/office/powerpoint/2010/main" val="5004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2" descr="http://cliparts.co/cliparts/rij/Krq/rijKrq6qT.png"/>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9848413" flipV="1">
            <a:off x="6205865" y="3722820"/>
            <a:ext cx="633246" cy="8922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760560" y="4315280"/>
            <a:ext cx="887150" cy="369332"/>
          </a:xfrm>
          <a:prstGeom prst="rect">
            <a:avLst/>
          </a:prstGeom>
        </p:spPr>
        <p:txBody>
          <a:bodyPr wrap="square">
            <a:spAutoFit/>
          </a:bodyPr>
          <a:lstStyle/>
          <a:p>
            <a:pPr algn="ctr"/>
            <a:r>
              <a:rPr lang="es-CO" b="1" dirty="0" smtClean="0">
                <a:solidFill>
                  <a:srgbClr val="C00000"/>
                </a:solidFill>
              </a:rPr>
              <a:t>PED</a:t>
            </a:r>
            <a:endParaRPr lang="es-ES" b="1" dirty="0">
              <a:solidFill>
                <a:srgbClr val="C00000"/>
              </a:solidFill>
            </a:endParaRPr>
          </a:p>
        </p:txBody>
      </p:sp>
    </p:spTree>
    <p:extLst>
      <p:ext uri="{BB962C8B-B14F-4D97-AF65-F5344CB8AC3E}">
        <p14:creationId xmlns:p14="http://schemas.microsoft.com/office/powerpoint/2010/main" val="265136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08270" y="1579334"/>
            <a:ext cx="7216096" cy="4148236"/>
          </a:xfrm>
          <a:prstGeom prst="rect">
            <a:avLst/>
          </a:prstGeom>
        </p:spPr>
      </p:pic>
      <p:sp>
        <p:nvSpPr>
          <p:cNvPr id="3" name="CuadroTexto 2"/>
          <p:cNvSpPr txBox="1"/>
          <p:nvPr/>
        </p:nvSpPr>
        <p:spPr>
          <a:xfrm>
            <a:off x="0" y="0"/>
            <a:ext cx="10515600" cy="1015663"/>
          </a:xfrm>
          <a:prstGeom prst="rect">
            <a:avLst/>
          </a:prstGeom>
          <a:noFill/>
        </p:spPr>
        <p:txBody>
          <a:bodyPr wrap="square" rtlCol="0">
            <a:spAutoFit/>
          </a:bodyPr>
          <a:lstStyle/>
          <a:p>
            <a:pPr algn="ctr"/>
            <a:r>
              <a:rPr lang="es-CO" sz="6000" dirty="0" smtClean="0">
                <a:solidFill>
                  <a:schemeClr val="bg2">
                    <a:lumMod val="50000"/>
                  </a:schemeClr>
                </a:solidFill>
              </a:rPr>
              <a:t>Yellow Corn</a:t>
            </a:r>
            <a:endParaRPr lang="es-CO" sz="6000" dirty="0">
              <a:solidFill>
                <a:schemeClr val="bg2">
                  <a:lumMod val="50000"/>
                </a:schemeClr>
              </a:solidFill>
            </a:endParaRPr>
          </a:p>
        </p:txBody>
      </p:sp>
      <p:sp>
        <p:nvSpPr>
          <p:cNvPr id="7" name="CuadroTexto 6"/>
          <p:cNvSpPr txBox="1"/>
          <p:nvPr/>
        </p:nvSpPr>
        <p:spPr>
          <a:xfrm>
            <a:off x="408270" y="5584040"/>
            <a:ext cx="2392680" cy="307777"/>
          </a:xfrm>
          <a:prstGeom prst="rect">
            <a:avLst/>
          </a:prstGeom>
          <a:noFill/>
        </p:spPr>
        <p:txBody>
          <a:bodyPr wrap="square" rtlCol="0">
            <a:spAutoFit/>
          </a:bodyPr>
          <a:lstStyle/>
          <a:p>
            <a:r>
              <a:rPr lang="es-CO" sz="1400" dirty="0" smtClean="0">
                <a:solidFill>
                  <a:schemeClr val="bg2">
                    <a:lumMod val="50000"/>
                  </a:schemeClr>
                </a:solidFill>
              </a:rPr>
              <a:t>Source: </a:t>
            </a:r>
            <a:r>
              <a:rPr lang="es-CO" sz="1400" dirty="0">
                <a:solidFill>
                  <a:schemeClr val="bg2">
                    <a:lumMod val="50000"/>
                  </a:schemeClr>
                </a:solidFill>
              </a:rPr>
              <a:t>Bloomberg</a:t>
            </a:r>
            <a:endParaRPr lang="es-ES" sz="1400" dirty="0">
              <a:solidFill>
                <a:schemeClr val="bg2">
                  <a:lumMod val="50000"/>
                </a:schemeClr>
              </a:solidFill>
            </a:endParaRPr>
          </a:p>
        </p:txBody>
      </p:sp>
      <p:cxnSp>
        <p:nvCxnSpPr>
          <p:cNvPr id="22" name="Conector recto de flecha 21"/>
          <p:cNvCxnSpPr/>
          <p:nvPr/>
        </p:nvCxnSpPr>
        <p:spPr>
          <a:xfrm flipV="1">
            <a:off x="6638074" y="5419793"/>
            <a:ext cx="0" cy="47202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CuadroTexto 25"/>
          <p:cNvSpPr txBox="1"/>
          <p:nvPr/>
        </p:nvSpPr>
        <p:spPr>
          <a:xfrm>
            <a:off x="5806221" y="5891817"/>
            <a:ext cx="1946482" cy="307777"/>
          </a:xfrm>
          <a:prstGeom prst="rect">
            <a:avLst/>
          </a:prstGeom>
          <a:noFill/>
        </p:spPr>
        <p:txBody>
          <a:bodyPr wrap="square" rtlCol="0">
            <a:spAutoFit/>
          </a:bodyPr>
          <a:lstStyle/>
          <a:p>
            <a:r>
              <a:rPr lang="es-CO" sz="1400" dirty="0">
                <a:solidFill>
                  <a:schemeClr val="bg2">
                    <a:lumMod val="50000"/>
                  </a:schemeClr>
                </a:solidFill>
              </a:rPr>
              <a:t>3,41 </a:t>
            </a:r>
            <a:r>
              <a:rPr lang="es-CO" sz="1400" dirty="0" smtClean="0">
                <a:solidFill>
                  <a:schemeClr val="bg2">
                    <a:lumMod val="50000"/>
                  </a:schemeClr>
                </a:solidFill>
              </a:rPr>
              <a:t>Dolars </a:t>
            </a:r>
            <a:r>
              <a:rPr lang="es-CO" sz="1400" dirty="0">
                <a:solidFill>
                  <a:schemeClr val="bg2">
                    <a:lumMod val="50000"/>
                  </a:schemeClr>
                </a:solidFill>
              </a:rPr>
              <a:t>/ Bushel</a:t>
            </a:r>
            <a:endParaRPr lang="es-ES" sz="1400" dirty="0">
              <a:solidFill>
                <a:schemeClr val="bg2">
                  <a:lumMod val="50000"/>
                </a:schemeClr>
              </a:solidFill>
            </a:endParaRPr>
          </a:p>
        </p:txBody>
      </p:sp>
      <p:sp>
        <p:nvSpPr>
          <p:cNvPr id="14" name="Elipse 13"/>
          <p:cNvSpPr/>
          <p:nvPr/>
        </p:nvSpPr>
        <p:spPr>
          <a:xfrm>
            <a:off x="8245643" y="2231240"/>
            <a:ext cx="3368842" cy="3288632"/>
          </a:xfrm>
          <a:prstGeom prst="ellipse">
            <a:avLst/>
          </a:prstGeom>
          <a:blipFill rotWithShape="1">
            <a:blip r:embed="rId3"/>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380499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913554"/>
            <a:ext cx="12192000" cy="5944446"/>
          </a:xfrm>
          <a:prstGeom prst="rect">
            <a:avLst/>
          </a:prstGeom>
        </p:spPr>
      </p:pic>
      <p:sp>
        <p:nvSpPr>
          <p:cNvPr id="6" name="Rectángulo redondeado 5"/>
          <p:cNvSpPr/>
          <p:nvPr/>
        </p:nvSpPr>
        <p:spPr>
          <a:xfrm>
            <a:off x="5229726" y="2454441"/>
            <a:ext cx="3352800" cy="2791327"/>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7" name="Picture 2" descr="http://cliparts.co/cliparts/rij/Krq/rijKrq6qT.png"/>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5003369" flipH="1" flipV="1">
            <a:off x="4787987" y="1011672"/>
            <a:ext cx="1385575" cy="1952281"/>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2436879" y="590388"/>
            <a:ext cx="3336758" cy="646331"/>
          </a:xfrm>
          <a:prstGeom prst="rect">
            <a:avLst/>
          </a:prstGeom>
          <a:noFill/>
        </p:spPr>
        <p:txBody>
          <a:bodyPr wrap="square" rtlCol="0">
            <a:spAutoFit/>
          </a:bodyPr>
          <a:lstStyle/>
          <a:p>
            <a:pPr algn="ctr"/>
            <a:r>
              <a:rPr lang="es-CO" dirty="0" smtClean="0">
                <a:solidFill>
                  <a:schemeClr val="tx1">
                    <a:lumMod val="50000"/>
                    <a:lumOff val="50000"/>
                  </a:schemeClr>
                </a:solidFill>
              </a:rPr>
              <a:t>Biggest drough in the US in the last 50 years</a:t>
            </a:r>
            <a:endParaRPr lang="es-ES" dirty="0">
              <a:solidFill>
                <a:schemeClr val="tx1">
                  <a:lumMod val="50000"/>
                  <a:lumOff val="50000"/>
                </a:schemeClr>
              </a:solidFill>
            </a:endParaRPr>
          </a:p>
        </p:txBody>
      </p:sp>
    </p:spTree>
    <p:extLst>
      <p:ext uri="{BB962C8B-B14F-4D97-AF65-F5344CB8AC3E}">
        <p14:creationId xmlns:p14="http://schemas.microsoft.com/office/powerpoint/2010/main" val="76463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31468" t="20756" r="15037" b="13852"/>
          <a:stretch/>
        </p:blipFill>
        <p:spPr>
          <a:xfrm>
            <a:off x="2880583" y="1213427"/>
            <a:ext cx="7381255" cy="5072801"/>
          </a:xfrm>
          <a:prstGeom prst="rect">
            <a:avLst/>
          </a:prstGeom>
        </p:spPr>
      </p:pic>
      <p:sp>
        <p:nvSpPr>
          <p:cNvPr id="6" name="CuadroTexto 5"/>
          <p:cNvSpPr txBox="1"/>
          <p:nvPr/>
        </p:nvSpPr>
        <p:spPr>
          <a:xfrm>
            <a:off x="0" y="0"/>
            <a:ext cx="10515600" cy="1015663"/>
          </a:xfrm>
          <a:prstGeom prst="rect">
            <a:avLst/>
          </a:prstGeom>
          <a:noFill/>
        </p:spPr>
        <p:txBody>
          <a:bodyPr wrap="square" rtlCol="0">
            <a:spAutoFit/>
          </a:bodyPr>
          <a:lstStyle/>
          <a:p>
            <a:pPr algn="ctr"/>
            <a:r>
              <a:rPr lang="es-CO" sz="6000" dirty="0" smtClean="0">
                <a:solidFill>
                  <a:schemeClr val="bg2">
                    <a:lumMod val="50000"/>
                  </a:schemeClr>
                </a:solidFill>
              </a:rPr>
              <a:t>Yellow Corn</a:t>
            </a:r>
            <a:endParaRPr lang="es-CO" sz="6000" dirty="0">
              <a:solidFill>
                <a:schemeClr val="bg2">
                  <a:lumMod val="50000"/>
                </a:schemeClr>
              </a:solidFill>
            </a:endParaRPr>
          </a:p>
        </p:txBody>
      </p:sp>
      <p:pic>
        <p:nvPicPr>
          <p:cNvPr id="4" name="Picture 2" descr="http://cliparts.co/cliparts/rij/Krq/rijKrq6qT.png"/>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9538385" flipH="1">
            <a:off x="3171062" y="2398796"/>
            <a:ext cx="1458574" cy="1889819"/>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7"/>
          <p:cNvSpPr txBox="1"/>
          <p:nvPr/>
        </p:nvSpPr>
        <p:spPr>
          <a:xfrm>
            <a:off x="227364" y="2432567"/>
            <a:ext cx="2653220" cy="646331"/>
          </a:xfrm>
          <a:prstGeom prst="rect">
            <a:avLst/>
          </a:prstGeom>
          <a:noFill/>
        </p:spPr>
        <p:txBody>
          <a:bodyPr wrap="square" rtlCol="0">
            <a:spAutoFit/>
          </a:bodyPr>
          <a:lstStyle/>
          <a:p>
            <a:pPr algn="ctr"/>
            <a:r>
              <a:rPr lang="es-CO" dirty="0" smtClean="0">
                <a:solidFill>
                  <a:schemeClr val="tx1">
                    <a:lumMod val="50000"/>
                    <a:lumOff val="50000"/>
                  </a:schemeClr>
                </a:solidFill>
              </a:rPr>
              <a:t>FREE TRADE AGREEMENT WITH COLOMBIA</a:t>
            </a:r>
          </a:p>
        </p:txBody>
      </p:sp>
    </p:spTree>
    <p:extLst>
      <p:ext uri="{BB962C8B-B14F-4D97-AF65-F5344CB8AC3E}">
        <p14:creationId xmlns:p14="http://schemas.microsoft.com/office/powerpoint/2010/main" val="323770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8908</TotalTime>
  <Words>572</Words>
  <Application>Microsoft Macintosh PowerPoint</Application>
  <PresentationFormat>Widescreen</PresentationFormat>
  <Paragraphs>94</Paragraphs>
  <Slides>23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soporte</dc:creator>
  <cp:lastModifiedBy>cvall018@fiu.edu</cp:lastModifiedBy>
  <cp:revision>492</cp:revision>
  <dcterms:created xsi:type="dcterms:W3CDTF">2016-03-05T20:14:36Z</dcterms:created>
  <dcterms:modified xsi:type="dcterms:W3CDTF">2016-08-25T19:17:08Z</dcterms:modified>
</cp:coreProperties>
</file>